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61" r:id="rId4"/>
    <p:sldId id="262" r:id="rId5"/>
    <p:sldId id="263" r:id="rId6"/>
    <p:sldId id="266" r:id="rId7"/>
    <p:sldId id="270" r:id="rId8"/>
    <p:sldId id="272" r:id="rId9"/>
    <p:sldId id="268" r:id="rId10"/>
    <p:sldId id="264" r:id="rId11"/>
    <p:sldId id="274" r:id="rId12"/>
    <p:sldId id="275" r:id="rId13"/>
    <p:sldId id="267" r:id="rId14"/>
    <p:sldId id="265" r:id="rId15"/>
    <p:sldId id="269" r:id="rId16"/>
    <p:sldId id="271" r:id="rId17"/>
    <p:sldId id="273" r:id="rId18"/>
    <p:sldId id="276" r:id="rId19"/>
    <p:sldId id="277" r:id="rId20"/>
    <p:sldId id="259" r:id="rId2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048120" y="2475000"/>
            <a:ext cx="5833080" cy="884412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048120" y="2475000"/>
            <a:ext cx="5833080" cy="1907640"/>
          </a:xfrm>
          <a:prstGeom prst="rect">
            <a:avLst/>
          </a:prstGeom>
        </p:spPr>
        <p:txBody>
          <a:bodyPr lIns="0" tIns="0" rIns="0" bIns="0" anchor="ctr">
            <a:noAutofit/>
          </a:bodyPr>
          <a:lstStyle/>
          <a:p>
            <a:endParaRPr lang="en-US" sz="1800" b="0" strike="noStrike" spc="-1">
              <a:solidFill>
                <a:srgbClr val="BB4826"/>
              </a:solidFill>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1870" b="0" strike="noStrike" spc="-1">
              <a:solidFill>
                <a:srgbClr val="000000"/>
              </a:solidFill>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187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wmf"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5B7C"/>
        </a:solidFill>
        <a:effectLst/>
      </p:bgPr>
    </p:bg>
    <p:spTree>
      <p:nvGrpSpPr>
        <p:cNvPr id="1" name=""/>
        <p:cNvGrpSpPr/>
        <p:nvPr/>
      </p:nvGrpSpPr>
      <p:grpSpPr>
        <a:xfrm>
          <a:off x="0" y="0"/>
          <a:ext cx="0" cy="0"/>
          <a:chOff x="0" y="0"/>
          <a:chExt cx="0" cy="0"/>
        </a:xfrm>
      </p:grpSpPr>
      <p:pic>
        <p:nvPicPr>
          <p:cNvPr id="7" name="Picture 6"/>
          <p:cNvPicPr/>
          <p:nvPr/>
        </p:nvPicPr>
        <p:blipFill>
          <a:blip r:embed="rId14"/>
          <a:stretch/>
        </p:blipFill>
        <p:spPr>
          <a:xfrm>
            <a:off x="360" y="0"/>
            <a:ext cx="360" cy="360"/>
          </a:xfrm>
          <a:prstGeom prst="rect">
            <a:avLst/>
          </a:prstGeom>
          <a:ln>
            <a:noFill/>
          </a:ln>
        </p:spPr>
      </p:pic>
      <p:pic>
        <p:nvPicPr>
          <p:cNvPr id="8" name="Picture 7"/>
          <p:cNvPicPr/>
          <p:nvPr/>
        </p:nvPicPr>
        <p:blipFill>
          <a:blip r:embed="rId14"/>
          <a:stretch/>
        </p:blipFill>
        <p:spPr>
          <a:xfrm>
            <a:off x="360" y="0"/>
            <a:ext cx="360" cy="360"/>
          </a:xfrm>
          <a:prstGeom prst="rect">
            <a:avLst/>
          </a:prstGeom>
          <a:ln>
            <a:noFill/>
          </a:ln>
        </p:spPr>
      </p:pic>
      <p:sp>
        <p:nvSpPr>
          <p:cNvPr id="2" name="PlaceHolder 1"/>
          <p:cNvSpPr>
            <a:spLocks noGrp="1"/>
          </p:cNvSpPr>
          <p:nvPr>
            <p:ph type="title"/>
          </p:nvPr>
        </p:nvSpPr>
        <p:spPr>
          <a:xfrm>
            <a:off x="3048120" y="2475000"/>
            <a:ext cx="5833080" cy="1907640"/>
          </a:xfrm>
          <a:prstGeom prst="rect">
            <a:avLst/>
          </a:prstGeom>
        </p:spPr>
        <p:txBody>
          <a:bodyPr tIns="91440" bIns="91440" anchor="ctr">
            <a:noAutofit/>
          </a:bodyPr>
          <a:lstStyle/>
          <a:p>
            <a:r>
              <a:rPr lang="en-US" sz="2400" b="0" strike="noStrike" spc="-1">
                <a:solidFill>
                  <a:srgbClr val="BB4826"/>
                </a:solidFill>
                <a:latin typeface="Arial"/>
              </a:rPr>
              <a:t>Click to edit the title text format</a:t>
            </a:r>
          </a:p>
        </p:txBody>
      </p:sp>
      <p:sp>
        <p:nvSpPr>
          <p:cNvPr id="3" name="PlaceHolder 2"/>
          <p:cNvSpPr>
            <a:spLocks noGrp="1"/>
          </p:cNvSpPr>
          <p:nvPr>
            <p:ph type="sldNum"/>
          </p:nvPr>
        </p:nvSpPr>
        <p:spPr>
          <a:xfrm>
            <a:off x="11355480" y="6147000"/>
            <a:ext cx="731160" cy="524520"/>
          </a:xfrm>
          <a:prstGeom prst="rect">
            <a:avLst/>
          </a:prstGeom>
        </p:spPr>
        <p:txBody>
          <a:bodyPr tIns="91440" bIns="91440">
            <a:noAutofit/>
          </a:bodyPr>
          <a:lstStyle/>
          <a:p>
            <a:pPr algn="r">
              <a:lnSpc>
                <a:spcPct val="100000"/>
              </a:lnSpc>
              <a:tabLst>
                <a:tab pos="0" algn="l"/>
              </a:tabLst>
            </a:pPr>
            <a:fld id="{CDC8B6E2-E229-4CA9-9FEE-63D2AB7B9E19}" type="slidenum">
              <a:rPr lang="nl-NL" sz="1740" b="0" strike="noStrike" spc="-1">
                <a:solidFill>
                  <a:srgbClr val="1A1A1A"/>
                </a:solidFill>
                <a:latin typeface="Ubuntu Light"/>
                <a:ea typeface="Ubuntu Light"/>
              </a:rPr>
              <a:t>‹#›</a:t>
            </a:fld>
            <a:endParaRPr lang="en-GB" sz="1740" b="0" strike="noStrike" spc="-1" dirty="0">
              <a:latin typeface="Times New Roman"/>
            </a:endParaRPr>
          </a:p>
        </p:txBody>
      </p:sp>
      <p:pic>
        <p:nvPicPr>
          <p:cNvPr id="4" name="Picture 3"/>
          <p:cNvPicPr/>
          <p:nvPr/>
        </p:nvPicPr>
        <p:blipFill>
          <a:blip r:embed="rId14"/>
          <a:stretch/>
        </p:blipFill>
        <p:spPr>
          <a:xfrm>
            <a:off x="360" y="0"/>
            <a:ext cx="360" cy="360"/>
          </a:xfrm>
          <a:prstGeom prst="rect">
            <a:avLst/>
          </a:prstGeom>
          <a:ln>
            <a:noFill/>
          </a:ln>
        </p:spPr>
      </p:pic>
      <p:pic>
        <p:nvPicPr>
          <p:cNvPr id="5" name="Picture 4"/>
          <p:cNvPicPr/>
          <p:nvPr/>
        </p:nvPicPr>
        <p:blipFill>
          <a:blip r:embed="rId14"/>
          <a:stretch/>
        </p:blipFill>
        <p:spPr>
          <a:xfrm>
            <a:off x="360" y="0"/>
            <a:ext cx="360" cy="360"/>
          </a:xfrm>
          <a:prstGeom prst="rect">
            <a:avLst/>
          </a:prstGeom>
          <a:ln>
            <a:noFill/>
          </a:ln>
        </p:spPr>
      </p:pic>
      <p:sp>
        <p:nvSpPr>
          <p:cNvPr id="6"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7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7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7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7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1.wmf" /><Relationship Id="rId2" Type="http://schemas.openxmlformats.org/officeDocument/2006/relationships/image" Target="../media/image2.png" /><Relationship Id="rId1" Type="http://schemas.openxmlformats.org/officeDocument/2006/relationships/slideLayout" Target="../slideLayouts/slideLayout1.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jpeg"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4.PNG" /><Relationship Id="rId5" Type="http://schemas.openxmlformats.org/officeDocument/2006/relationships/image" Target="../media/image5.png" /><Relationship Id="rId4" Type="http://schemas.openxmlformats.org/officeDocument/2006/relationships/image" Target="../media/image8.png"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5.png" /></Relationships>
</file>

<file path=ppt/slides/_rels/slide1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5.png" /></Relationships>
</file>

<file path=ppt/slides/_rels/slide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1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1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5.png" /></Relationships>
</file>

<file path=ppt/slides/_rels/slide1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5.png" /></Relationships>
</file>

<file path=ppt/slides/_rels/slide19.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image" Target="../media/image5.png" /></Relationships>
</file>

<file path=ppt/slides/_rels/slide2.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 Id="rId5" Type="http://schemas.openxmlformats.org/officeDocument/2006/relationships/image" Target="../media/image9.png" /><Relationship Id="rId4" Type="http://schemas.openxmlformats.org/officeDocument/2006/relationships/image" Target="../media/image5.png" /></Relationships>
</file>

<file path=ppt/slides/_rels/slide20.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1.xml" /><Relationship Id="rId6" Type="http://schemas.openxmlformats.org/officeDocument/2006/relationships/image" Target="../media/image16.jpeg" /><Relationship Id="rId5" Type="http://schemas.openxmlformats.org/officeDocument/2006/relationships/image" Target="../media/image9.png" /><Relationship Id="rId4" Type="http://schemas.openxmlformats.org/officeDocument/2006/relationships/image" Target="../media/image5.png"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5" Type="http://schemas.openxmlformats.org/officeDocument/2006/relationships/image" Target="../media/image5.png" /><Relationship Id="rId4" Type="http://schemas.openxmlformats.org/officeDocument/2006/relationships/image" Target="../media/image8.png"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0.PNG" /><Relationship Id="rId5" Type="http://schemas.openxmlformats.org/officeDocument/2006/relationships/image" Target="../media/image5.png" /><Relationship Id="rId4" Type="http://schemas.openxmlformats.org/officeDocument/2006/relationships/image" Target="../media/image8.png"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1.PNG" /><Relationship Id="rId5" Type="http://schemas.openxmlformats.org/officeDocument/2006/relationships/image" Target="../media/image5.png"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2.PNG" /><Relationship Id="rId5" Type="http://schemas.openxmlformats.org/officeDocument/2006/relationships/image" Target="../media/image5.png" /><Relationship Id="rId4" Type="http://schemas.openxmlformats.org/officeDocument/2006/relationships/image" Target="../media/image8.png"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9.png" /><Relationship Id="rId1" Type="http://schemas.openxmlformats.org/officeDocument/2006/relationships/slideLayout" Target="../slideLayouts/slideLayout2.xml" /><Relationship Id="rId6" Type="http://schemas.openxmlformats.org/officeDocument/2006/relationships/image" Target="../media/image13.PNG" /><Relationship Id="rId5" Type="http://schemas.openxmlformats.org/officeDocument/2006/relationships/image" Target="../media/image5.png" /><Relationship Id="rId4"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flipH="1">
            <a:off x="0" y="-796680"/>
            <a:ext cx="12191760" cy="6857640"/>
          </a:xfrm>
          <a:prstGeom prst="rect">
            <a:avLst/>
          </a:prstGeom>
          <a:blipFill rotWithShape="0">
            <a:blip r:embed="rId2"/>
            <a:stretch>
              <a:fillRect l="-13332" t="-13332"/>
            </a:stretch>
          </a:blip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2394000" y="5643360"/>
            <a:ext cx="7403760" cy="1919880"/>
          </a:xfrm>
          <a:prstGeom prst="rect">
            <a:avLst/>
          </a:prstGeom>
          <a:solidFill>
            <a:schemeClr val="bg2">
              <a:alpha val="65000"/>
            </a:schemeClr>
          </a:solidFill>
          <a:ln>
            <a:noFill/>
          </a:ln>
        </p:spPr>
        <p:style>
          <a:lnRef idx="0">
            <a:scrgbClr r="0" g="0" b="0"/>
          </a:lnRef>
          <a:fillRef idx="0">
            <a:scrgbClr r="0" g="0" b="0"/>
          </a:fillRef>
          <a:effectRef idx="0">
            <a:scrgbClr r="0" g="0" b="0"/>
          </a:effectRef>
          <a:fontRef idx="minor"/>
        </p:style>
        <p:txBody>
          <a:bodyPr lIns="432000" tIns="0" rIns="0" bIns="0" anchor="ctr">
            <a:noAutofit/>
          </a:bodyPr>
          <a:lstStyle/>
          <a:p>
            <a:pPr>
              <a:lnSpc>
                <a:spcPct val="90000"/>
              </a:lnSpc>
            </a:pPr>
            <a:r>
              <a:rPr lang="en-US" sz="3500" b="1" strike="noStrike" spc="-1" dirty="0">
                <a:solidFill>
                  <a:srgbClr val="28ACE2"/>
                </a:solidFill>
                <a:latin typeface="Arial Nova Cond"/>
              </a:rPr>
              <a:t>CLASS CAPTAIN</a:t>
            </a:r>
            <a:br>
              <a:rPr dirty="0"/>
            </a:br>
            <a:endParaRPr lang="en-GB" sz="3500" b="0" strike="noStrike" spc="-1" dirty="0">
              <a:latin typeface="Arial"/>
            </a:endParaRPr>
          </a:p>
        </p:txBody>
      </p:sp>
      <p:sp>
        <p:nvSpPr>
          <p:cNvPr id="45" name="CustomShape 3"/>
          <p:cNvSpPr/>
          <p:nvPr/>
        </p:nvSpPr>
        <p:spPr>
          <a:xfrm>
            <a:off x="0" y="6201000"/>
            <a:ext cx="7403760" cy="532800"/>
          </a:xfrm>
          <a:prstGeom prst="rect">
            <a:avLst/>
          </a:prstGeom>
          <a:solidFill>
            <a:srgbClr val="2CABE1">
              <a:alpha val="90000"/>
            </a:srgbClr>
          </a:solidFill>
          <a:ln>
            <a:noFill/>
          </a:ln>
        </p:spPr>
        <p:style>
          <a:lnRef idx="0">
            <a:scrgbClr r="0" g="0" b="0"/>
          </a:lnRef>
          <a:fillRef idx="0">
            <a:scrgbClr r="0" g="0" b="0"/>
          </a:fillRef>
          <a:effectRef idx="0">
            <a:scrgbClr r="0" g="0" b="0"/>
          </a:effectRef>
          <a:fontRef idx="minor"/>
        </p:style>
        <p:txBody>
          <a:bodyPr lIns="432000" tIns="0" rIns="0" bIns="0" anchor="ctr">
            <a:noAutofit/>
          </a:bodyPr>
          <a:lstStyle/>
          <a:p>
            <a:pPr>
              <a:lnSpc>
                <a:spcPct val="100000"/>
              </a:lnSpc>
              <a:tabLst>
                <a:tab pos="0" algn="l"/>
              </a:tabLst>
            </a:pPr>
            <a:r>
              <a:rPr lang="en-US" sz="3200" b="1" strike="noStrike" spc="-1" dirty="0">
                <a:solidFill>
                  <a:srgbClr val="F2F2F2"/>
                </a:solidFill>
                <a:latin typeface="Arial Nova Cond"/>
              </a:rPr>
              <a:t>AFOS – GIBT – UCC </a:t>
            </a:r>
            <a:endParaRPr lang="en-GB" sz="3200" b="0" strike="noStrike" spc="-1" dirty="0">
              <a:latin typeface="Arial"/>
            </a:endParaRPr>
          </a:p>
        </p:txBody>
      </p:sp>
      <p:sp>
        <p:nvSpPr>
          <p:cNvPr id="46" name="CustomShape 4"/>
          <p:cNvSpPr/>
          <p:nvPr/>
        </p:nvSpPr>
        <p:spPr>
          <a:xfrm>
            <a:off x="0" y="3079440"/>
            <a:ext cx="4665240" cy="74052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sp>
      <p:pic>
        <p:nvPicPr>
          <p:cNvPr id="47" name="Picture 1"/>
          <p:cNvPicPr/>
          <p:nvPr/>
        </p:nvPicPr>
        <p:blipFill>
          <a:blip r:embed="rId3"/>
          <a:srcRect b="35177"/>
          <a:stretch/>
        </p:blipFill>
        <p:spPr>
          <a:xfrm>
            <a:off x="242640" y="3169080"/>
            <a:ext cx="1155600" cy="519840"/>
          </a:xfrm>
          <a:prstGeom prst="rect">
            <a:avLst/>
          </a:prstGeom>
          <a:ln>
            <a:noFill/>
          </a:ln>
        </p:spPr>
      </p:pic>
      <p:pic>
        <p:nvPicPr>
          <p:cNvPr id="48" name="Picture 10"/>
          <p:cNvPicPr/>
          <p:nvPr/>
        </p:nvPicPr>
        <p:blipFill>
          <a:blip r:embed="rId4"/>
          <a:stretch/>
        </p:blipFill>
        <p:spPr>
          <a:xfrm>
            <a:off x="7714440" y="5591520"/>
            <a:ext cx="4258800" cy="1142640"/>
          </a:xfrm>
          <a:prstGeom prst="rect">
            <a:avLst/>
          </a:prstGeom>
          <a:ln>
            <a:noFill/>
          </a:ln>
        </p:spPr>
      </p:pic>
      <p:pic>
        <p:nvPicPr>
          <p:cNvPr id="49" name="Picture 2"/>
          <p:cNvPicPr/>
          <p:nvPr/>
        </p:nvPicPr>
        <p:blipFill>
          <a:blip r:embed="rId5"/>
          <a:stretch/>
        </p:blipFill>
        <p:spPr>
          <a:xfrm>
            <a:off x="3952800" y="3173400"/>
            <a:ext cx="474840" cy="552600"/>
          </a:xfrm>
          <a:prstGeom prst="rect">
            <a:avLst/>
          </a:prstGeom>
          <a:ln>
            <a:noFill/>
          </a:ln>
        </p:spPr>
      </p:pic>
      <p:pic>
        <p:nvPicPr>
          <p:cNvPr id="50" name="Picture 3"/>
          <p:cNvPicPr/>
          <p:nvPr/>
        </p:nvPicPr>
        <p:blipFill>
          <a:blip r:embed="rId6"/>
          <a:stretch/>
        </p:blipFill>
        <p:spPr>
          <a:xfrm>
            <a:off x="1797120" y="3133440"/>
            <a:ext cx="1497600" cy="748440"/>
          </a:xfrm>
          <a:prstGeom prst="rect">
            <a:avLst/>
          </a:prstGeom>
          <a:ln>
            <a:noFill/>
          </a:ln>
        </p:spPr>
      </p:pic>
      <p:pic>
        <p:nvPicPr>
          <p:cNvPr id="51" name="Picture 50"/>
          <p:cNvPicPr/>
          <p:nvPr/>
        </p:nvPicPr>
        <p:blipFill>
          <a:blip r:embed="rId7"/>
          <a:stretch/>
        </p:blipFill>
        <p:spPr>
          <a:xfrm>
            <a:off x="360" y="0"/>
            <a:ext cx="360" cy="36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23EA-349E-49B1-B02A-9361F9B68BCE}"/>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ED30E6BB-7A01-47AB-8423-125F7D8D963C}"/>
              </a:ext>
            </a:extLst>
          </p:cNvPr>
          <p:cNvSpPr>
            <a:spLocks noGrp="1"/>
          </p:cNvSpPr>
          <p:nvPr>
            <p:ph type="subTitle"/>
          </p:nvPr>
        </p:nvSpPr>
        <p:spPr>
          <a:xfrm>
            <a:off x="303290" y="-1"/>
            <a:ext cx="8869560" cy="1907640"/>
          </a:xfrm>
        </p:spPr>
        <p:txBody>
          <a:bodyPr/>
          <a:lstStyle/>
          <a:p>
            <a:r>
              <a:rPr lang="en-US" sz="3600" dirty="0">
                <a:solidFill>
                  <a:schemeClr val="bg1"/>
                </a:solidFill>
              </a:rPr>
              <a:t>DID ANY OF THE VICTIMS TRY TO RUN AWAY FROM THE SCENE?</a:t>
            </a:r>
          </a:p>
        </p:txBody>
      </p:sp>
      <p:sp>
        <p:nvSpPr>
          <p:cNvPr id="4" name="CustomShape 3">
            <a:extLst>
              <a:ext uri="{FF2B5EF4-FFF2-40B4-BE49-F238E27FC236}">
                <a16:creationId xmlns:a16="http://schemas.microsoft.com/office/drawing/2014/main" id="{B990EA7F-48EE-4FAC-8980-2B833D4052DA}"/>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701BC3D7-59A4-4C1C-966C-EDF377672D6D}"/>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FB599A61-4EBB-4733-A64B-E8E94FB828DC}"/>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61CBFD1B-191B-455A-BA50-474448456EBE}"/>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874D2EE8-0621-4381-AC48-6B9B0C9A245D}"/>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4AFD7906-14D4-4474-B96C-3D73F057DC09}"/>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EC409DDE-1285-4A01-AC2F-5C407975F1D3}"/>
              </a:ext>
            </a:extLst>
          </p:cNvPr>
          <p:cNvPicPr/>
          <p:nvPr/>
        </p:nvPicPr>
        <p:blipFill>
          <a:blip r:embed="rId5"/>
          <a:stretch/>
        </p:blipFill>
        <p:spPr>
          <a:xfrm>
            <a:off x="11575150" y="42120"/>
            <a:ext cx="313560" cy="364680"/>
          </a:xfrm>
          <a:prstGeom prst="rect">
            <a:avLst/>
          </a:prstGeom>
          <a:ln>
            <a:noFill/>
          </a:ln>
        </p:spPr>
      </p:pic>
      <p:pic>
        <p:nvPicPr>
          <p:cNvPr id="12" name="Picture 11">
            <a:extLst>
              <a:ext uri="{FF2B5EF4-FFF2-40B4-BE49-F238E27FC236}">
                <a16:creationId xmlns:a16="http://schemas.microsoft.com/office/drawing/2014/main" id="{F39071C6-2601-4B34-8520-23F74E3F3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0209" y="1554608"/>
            <a:ext cx="5591754" cy="5261272"/>
          </a:xfrm>
          <a:prstGeom prst="rect">
            <a:avLst/>
          </a:prstGeom>
        </p:spPr>
      </p:pic>
    </p:spTree>
    <p:extLst>
      <p:ext uri="{BB962C8B-B14F-4D97-AF65-F5344CB8AC3E}">
        <p14:creationId xmlns:p14="http://schemas.microsoft.com/office/powerpoint/2010/main" val="2102626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29903-FB40-48D5-9FFA-E6060A6EFA6A}"/>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CEB7F258-ACBE-4C4A-8BF7-16E5577EDDD6}"/>
              </a:ext>
            </a:extLst>
          </p:cNvPr>
          <p:cNvSpPr>
            <a:spLocks noGrp="1"/>
          </p:cNvSpPr>
          <p:nvPr>
            <p:ph type="subTitle"/>
          </p:nvPr>
        </p:nvSpPr>
        <p:spPr>
          <a:xfrm>
            <a:off x="3383400" y="2215920"/>
            <a:ext cx="5833080" cy="1907640"/>
          </a:xfrm>
        </p:spPr>
        <p:txBody>
          <a:bodyPr/>
          <a:lstStyle/>
          <a:p>
            <a:r>
              <a:rPr lang="en-US" sz="7200" dirty="0">
                <a:solidFill>
                  <a:schemeClr val="bg1"/>
                </a:solidFill>
              </a:rPr>
              <a:t>INSIGHTS</a:t>
            </a:r>
          </a:p>
        </p:txBody>
      </p:sp>
      <p:grpSp>
        <p:nvGrpSpPr>
          <p:cNvPr id="4" name="Group 1">
            <a:extLst>
              <a:ext uri="{FF2B5EF4-FFF2-40B4-BE49-F238E27FC236}">
                <a16:creationId xmlns:a16="http://schemas.microsoft.com/office/drawing/2014/main" id="{EFAF74E8-1136-4229-A1A8-F32FB9FCF5E4}"/>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93F0350C-8058-44BE-B17C-544316B7EC78}"/>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D6D2731A-A3D0-47A6-9A42-930597EB71E5}"/>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CA32F2DD-36C7-45B9-B016-ECB97D8DA9FF}"/>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917C1E21-C600-4056-8428-51611A65AE44}"/>
              </a:ext>
            </a:extLst>
          </p:cNvPr>
          <p:cNvPicPr/>
          <p:nvPr/>
        </p:nvPicPr>
        <p:blipFill>
          <a:blip r:embed="rId4"/>
          <a:stretch/>
        </p:blipFill>
        <p:spPr>
          <a:xfrm>
            <a:off x="11575150" y="42120"/>
            <a:ext cx="313560" cy="364680"/>
          </a:xfrm>
          <a:prstGeom prst="rect">
            <a:avLst/>
          </a:prstGeom>
          <a:ln>
            <a:noFill/>
          </a:ln>
        </p:spPr>
      </p:pic>
      <p:pic>
        <p:nvPicPr>
          <p:cNvPr id="9" name="Picture 8">
            <a:extLst>
              <a:ext uri="{FF2B5EF4-FFF2-40B4-BE49-F238E27FC236}">
                <a16:creationId xmlns:a16="http://schemas.microsoft.com/office/drawing/2014/main" id="{BDB08B8D-5403-466B-88D4-D42C0E372187}"/>
              </a:ext>
            </a:extLst>
          </p:cNvPr>
          <p:cNvPicPr>
            <a:picLocks noChangeAspect="1"/>
          </p:cNvPicPr>
          <p:nvPr/>
        </p:nvPicPr>
        <p:blipFill>
          <a:blip r:embed="rId5"/>
          <a:stretch>
            <a:fillRect/>
          </a:stretch>
        </p:blipFill>
        <p:spPr>
          <a:xfrm>
            <a:off x="10496550" y="6294035"/>
            <a:ext cx="1695450" cy="581025"/>
          </a:xfrm>
          <a:prstGeom prst="rect">
            <a:avLst/>
          </a:prstGeom>
        </p:spPr>
      </p:pic>
    </p:spTree>
    <p:extLst>
      <p:ext uri="{BB962C8B-B14F-4D97-AF65-F5344CB8AC3E}">
        <p14:creationId xmlns:p14="http://schemas.microsoft.com/office/powerpoint/2010/main" val="428904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139F-8575-41B5-9D1E-30682D29E2B5}"/>
              </a:ext>
            </a:extLst>
          </p:cNvPr>
          <p:cNvSpPr>
            <a:spLocks noGrp="1"/>
          </p:cNvSpPr>
          <p:nvPr>
            <p:ph type="title"/>
          </p:nvPr>
        </p:nvSpPr>
        <p:spPr>
          <a:xfrm>
            <a:off x="687780" y="4967420"/>
            <a:ext cx="5833080" cy="1907640"/>
          </a:xfrm>
        </p:spPr>
        <p:txBody>
          <a:bodyPr/>
          <a:lstStyle/>
          <a:p>
            <a:endParaRPr lang="en-US" dirty="0"/>
          </a:p>
        </p:txBody>
      </p:sp>
      <p:sp>
        <p:nvSpPr>
          <p:cNvPr id="3" name="Subtitle 2">
            <a:extLst>
              <a:ext uri="{FF2B5EF4-FFF2-40B4-BE49-F238E27FC236}">
                <a16:creationId xmlns:a16="http://schemas.microsoft.com/office/drawing/2014/main" id="{163A1B11-66DB-436B-B661-319371E0D428}"/>
              </a:ext>
            </a:extLst>
          </p:cNvPr>
          <p:cNvSpPr>
            <a:spLocks noGrp="1"/>
          </p:cNvSpPr>
          <p:nvPr>
            <p:ph type="subTitle"/>
          </p:nvPr>
        </p:nvSpPr>
        <p:spPr>
          <a:xfrm>
            <a:off x="1584070" y="1255620"/>
            <a:ext cx="9296280" cy="3407820"/>
          </a:xfrm>
        </p:spPr>
        <p:txBody>
          <a:bodyPr/>
          <a:lstStyle/>
          <a:p>
            <a:pPr>
              <a:buFont typeface="Wingdings" panose="05000000000000000000" pitchFamily="2" charset="2"/>
              <a:buChar char="q"/>
            </a:pPr>
            <a:r>
              <a:rPr lang="en-US" sz="2800" dirty="0">
                <a:solidFill>
                  <a:schemeClr val="bg1"/>
                </a:solidFill>
              </a:rPr>
              <a:t>Most of the policemen had no body camera on in 88% of the cases. This raises a lot of questions as to their intentions.</a:t>
            </a:r>
          </a:p>
          <a:p>
            <a:pPr lvl="1">
              <a:buFont typeface="Courier New" panose="02070309020205020404" pitchFamily="49" charset="0"/>
              <a:buChar char="o"/>
            </a:pPr>
            <a:r>
              <a:rPr lang="en-US" sz="2400" dirty="0">
                <a:solidFill>
                  <a:schemeClr val="bg1"/>
                </a:solidFill>
              </a:rPr>
              <a:t>Was it intentional to hide the incident?</a:t>
            </a:r>
          </a:p>
          <a:p>
            <a:pPr lvl="1">
              <a:buFont typeface="Courier New" panose="02070309020205020404" pitchFamily="49" charset="0"/>
              <a:buChar char="o"/>
            </a:pPr>
            <a:r>
              <a:rPr lang="en-US" sz="2400" dirty="0">
                <a:solidFill>
                  <a:schemeClr val="bg1"/>
                </a:solidFill>
              </a:rPr>
              <a:t>Were the said policemen off duty?</a:t>
            </a:r>
          </a:p>
          <a:p>
            <a:pPr lvl="1">
              <a:buFont typeface="Courier New" panose="02070309020205020404" pitchFamily="49" charset="0"/>
              <a:buChar char="o"/>
            </a:pPr>
            <a:r>
              <a:rPr lang="en-US" sz="2400" dirty="0">
                <a:solidFill>
                  <a:schemeClr val="bg1"/>
                </a:solidFill>
              </a:rPr>
              <a:t>Were their body cameras working hours, days prior to the incident?</a:t>
            </a:r>
          </a:p>
          <a:p>
            <a:endParaRPr lang="en-US" dirty="0"/>
          </a:p>
        </p:txBody>
      </p:sp>
      <p:grpSp>
        <p:nvGrpSpPr>
          <p:cNvPr id="4" name="Group 1">
            <a:extLst>
              <a:ext uri="{FF2B5EF4-FFF2-40B4-BE49-F238E27FC236}">
                <a16:creationId xmlns:a16="http://schemas.microsoft.com/office/drawing/2014/main" id="{95AF8A05-E068-4B73-9E2F-1F1D2C0A6232}"/>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3376C528-B33A-464E-8618-03F5CB1E1658}"/>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754C2F59-E4B0-4AF4-95BB-DA56E1F92BD6}"/>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1DEA3B54-3CEC-4D52-A1C7-782828AB1B6F}"/>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3590E413-2AB1-454C-9469-44BA1298A079}"/>
              </a:ext>
            </a:extLst>
          </p:cNvPr>
          <p:cNvPicPr/>
          <p:nvPr/>
        </p:nvPicPr>
        <p:blipFill>
          <a:blip r:embed="rId4"/>
          <a:stretch/>
        </p:blipFill>
        <p:spPr>
          <a:xfrm>
            <a:off x="11575150" y="42120"/>
            <a:ext cx="313560" cy="364680"/>
          </a:xfrm>
          <a:prstGeom prst="rect">
            <a:avLst/>
          </a:prstGeom>
          <a:ln>
            <a:noFill/>
          </a:ln>
        </p:spPr>
      </p:pic>
      <p:pic>
        <p:nvPicPr>
          <p:cNvPr id="9" name="Picture 8">
            <a:extLst>
              <a:ext uri="{FF2B5EF4-FFF2-40B4-BE49-F238E27FC236}">
                <a16:creationId xmlns:a16="http://schemas.microsoft.com/office/drawing/2014/main" id="{5969308E-F2F9-4BB9-AFBE-F17885D5DB79}"/>
              </a:ext>
            </a:extLst>
          </p:cNvPr>
          <p:cNvPicPr>
            <a:picLocks noChangeAspect="1"/>
          </p:cNvPicPr>
          <p:nvPr/>
        </p:nvPicPr>
        <p:blipFill>
          <a:blip r:embed="rId5"/>
          <a:stretch>
            <a:fillRect/>
          </a:stretch>
        </p:blipFill>
        <p:spPr>
          <a:xfrm>
            <a:off x="10496550" y="6294035"/>
            <a:ext cx="1695450" cy="581025"/>
          </a:xfrm>
          <a:prstGeom prst="rect">
            <a:avLst/>
          </a:prstGeom>
        </p:spPr>
      </p:pic>
    </p:spTree>
    <p:extLst>
      <p:ext uri="{BB962C8B-B14F-4D97-AF65-F5344CB8AC3E}">
        <p14:creationId xmlns:p14="http://schemas.microsoft.com/office/powerpoint/2010/main" val="302267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8099-E6D6-4D67-B046-380BB164C2B0}"/>
              </a:ext>
            </a:extLst>
          </p:cNvPr>
          <p:cNvSpPr>
            <a:spLocks noGrp="1"/>
          </p:cNvSpPr>
          <p:nvPr>
            <p:ph type="title"/>
          </p:nvPr>
        </p:nvSpPr>
        <p:spPr>
          <a:xfrm>
            <a:off x="421140" y="4511220"/>
            <a:ext cx="5833080" cy="1907640"/>
          </a:xfrm>
        </p:spPr>
        <p:txBody>
          <a:bodyPr/>
          <a:lstStyle/>
          <a:p>
            <a:endParaRPr lang="en-US" dirty="0"/>
          </a:p>
        </p:txBody>
      </p:sp>
      <p:sp>
        <p:nvSpPr>
          <p:cNvPr id="3" name="Subtitle 2">
            <a:extLst>
              <a:ext uri="{FF2B5EF4-FFF2-40B4-BE49-F238E27FC236}">
                <a16:creationId xmlns:a16="http://schemas.microsoft.com/office/drawing/2014/main" id="{0022E785-CDEA-49E8-87B3-D24A523C0F21}"/>
              </a:ext>
            </a:extLst>
          </p:cNvPr>
          <p:cNvSpPr>
            <a:spLocks noGrp="1"/>
          </p:cNvSpPr>
          <p:nvPr>
            <p:ph type="subTitle"/>
          </p:nvPr>
        </p:nvSpPr>
        <p:spPr>
          <a:xfrm>
            <a:off x="1200400" y="690273"/>
            <a:ext cx="9568700" cy="5220841"/>
          </a:xfrm>
        </p:spPr>
        <p:txBody>
          <a:bodyPr/>
          <a:lstStyle/>
          <a:p>
            <a:pPr>
              <a:buFont typeface="Wingdings" panose="05000000000000000000" pitchFamily="2" charset="2"/>
              <a:buChar char="q"/>
            </a:pPr>
            <a:r>
              <a:rPr lang="en-US" sz="2800" dirty="0">
                <a:solidFill>
                  <a:schemeClr val="bg1"/>
                </a:solidFill>
              </a:rPr>
              <a:t>56% of the killings were executed with guns. </a:t>
            </a:r>
          </a:p>
          <a:p>
            <a:pPr lvl="1">
              <a:buFont typeface="Courier New" panose="02070309020205020404" pitchFamily="49" charset="0"/>
              <a:buChar char="o"/>
            </a:pPr>
            <a:r>
              <a:rPr lang="en-US" sz="2400" dirty="0">
                <a:solidFill>
                  <a:schemeClr val="bg1"/>
                </a:solidFill>
              </a:rPr>
              <a:t>Does this suggest an execution of the act from a safe distance that would not have the perpetrator hurt or compromised in any regard?</a:t>
            </a:r>
          </a:p>
          <a:p>
            <a:pPr lvl="1">
              <a:buFont typeface="Courier New" panose="02070309020205020404" pitchFamily="49" charset="0"/>
              <a:buChar char="o"/>
            </a:pPr>
            <a:endParaRPr lang="en-US" sz="2400" dirty="0">
              <a:solidFill>
                <a:schemeClr val="bg1"/>
              </a:solidFill>
            </a:endParaRPr>
          </a:p>
          <a:p>
            <a:pPr>
              <a:buFont typeface="Wingdings" panose="05000000000000000000" pitchFamily="2" charset="2"/>
              <a:buChar char="q"/>
            </a:pPr>
            <a:r>
              <a:rPr lang="en-US" sz="2800" dirty="0">
                <a:solidFill>
                  <a:schemeClr val="bg1"/>
                </a:solidFill>
              </a:rPr>
              <a:t>17% of the killings were done using sharp objects</a:t>
            </a:r>
          </a:p>
          <a:p>
            <a:pPr lvl="1">
              <a:buFont typeface="Courier New" panose="02070309020205020404" pitchFamily="49" charset="0"/>
              <a:buChar char="o"/>
            </a:pPr>
            <a:r>
              <a:rPr lang="en-US" sz="2400" dirty="0">
                <a:solidFill>
                  <a:schemeClr val="bg1"/>
                </a:solidFill>
              </a:rPr>
              <a:t>Does this suggest a struggle between the victims and the police?</a:t>
            </a:r>
          </a:p>
          <a:p>
            <a:pPr lvl="1">
              <a:buFont typeface="Courier New" panose="02070309020205020404" pitchFamily="49" charset="0"/>
              <a:buChar char="o"/>
            </a:pPr>
            <a:r>
              <a:rPr lang="en-US" sz="2400" dirty="0">
                <a:solidFill>
                  <a:schemeClr val="bg1"/>
                </a:solidFill>
              </a:rPr>
              <a:t>What could have caused this struggle?</a:t>
            </a:r>
          </a:p>
          <a:p>
            <a:pPr lvl="1">
              <a:buFont typeface="Courier New" panose="02070309020205020404" pitchFamily="49" charset="0"/>
              <a:buChar char="o"/>
            </a:pPr>
            <a:r>
              <a:rPr lang="en-US" sz="2400" dirty="0">
                <a:solidFill>
                  <a:schemeClr val="bg1"/>
                </a:solidFill>
              </a:rPr>
              <a:t>Which party initiated it? Was it the police or the victim’s doing?</a:t>
            </a:r>
          </a:p>
          <a:p>
            <a:pPr lvl="1">
              <a:buFont typeface="Courier New" panose="02070309020205020404" pitchFamily="49" charset="0"/>
              <a:buChar char="o"/>
            </a:pPr>
            <a:endParaRPr lang="en-US" dirty="0">
              <a:solidFill>
                <a:schemeClr val="bg1"/>
              </a:solidFill>
            </a:endParaRPr>
          </a:p>
          <a:p>
            <a:endParaRPr lang="en-US" dirty="0"/>
          </a:p>
        </p:txBody>
      </p:sp>
      <p:sp>
        <p:nvSpPr>
          <p:cNvPr id="4" name="CustomShape 3">
            <a:extLst>
              <a:ext uri="{FF2B5EF4-FFF2-40B4-BE49-F238E27FC236}">
                <a16:creationId xmlns:a16="http://schemas.microsoft.com/office/drawing/2014/main" id="{C397CC80-EB42-4FC2-9EEC-8095E373C806}"/>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39FFA185-F6F7-42E4-92F1-196732A2AE0B}"/>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AED39BE8-DEA7-44AF-A57A-B46EA8C7537C}"/>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1D8C8854-0BFF-43CB-95AE-04F7774C0225}"/>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09033398-058D-42E4-8E0A-68B725C2700C}"/>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44AB1C83-043D-41C8-86A6-C4B762AAC025}"/>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07A4725D-E010-4D4A-BCD5-120B195B7136}"/>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131433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55A8-97B9-4BC9-A469-E29EB7602BE2}"/>
              </a:ext>
            </a:extLst>
          </p:cNvPr>
          <p:cNvSpPr>
            <a:spLocks noGrp="1"/>
          </p:cNvSpPr>
          <p:nvPr>
            <p:ph type="title"/>
          </p:nvPr>
        </p:nvSpPr>
        <p:spPr>
          <a:xfrm>
            <a:off x="426840" y="4451760"/>
            <a:ext cx="5833080" cy="1907640"/>
          </a:xfrm>
        </p:spPr>
        <p:txBody>
          <a:bodyPr/>
          <a:lstStyle/>
          <a:p>
            <a:endParaRPr lang="en-US" dirty="0"/>
          </a:p>
        </p:txBody>
      </p:sp>
      <p:sp>
        <p:nvSpPr>
          <p:cNvPr id="3" name="Subtitle 2">
            <a:extLst>
              <a:ext uri="{FF2B5EF4-FFF2-40B4-BE49-F238E27FC236}">
                <a16:creationId xmlns:a16="http://schemas.microsoft.com/office/drawing/2014/main" id="{0CB91EA7-E2D8-4D91-A6BA-43948AC2125F}"/>
              </a:ext>
            </a:extLst>
          </p:cNvPr>
          <p:cNvSpPr>
            <a:spLocks noGrp="1"/>
          </p:cNvSpPr>
          <p:nvPr>
            <p:ph type="subTitle"/>
          </p:nvPr>
        </p:nvSpPr>
        <p:spPr>
          <a:xfrm>
            <a:off x="1752720" y="1085400"/>
            <a:ext cx="8412360" cy="3593280"/>
          </a:xfrm>
        </p:spPr>
        <p:txBody>
          <a:bodyPr/>
          <a:lstStyle/>
          <a:p>
            <a:pPr>
              <a:buFont typeface="Wingdings" panose="05000000000000000000" pitchFamily="2" charset="2"/>
              <a:buChar char="q"/>
            </a:pPr>
            <a:r>
              <a:rPr lang="en-US" sz="2800" dirty="0">
                <a:solidFill>
                  <a:schemeClr val="bg1"/>
                </a:solidFill>
              </a:rPr>
              <a:t>Only 23% of the victims showed signs of mental illness.</a:t>
            </a:r>
          </a:p>
          <a:p>
            <a:pPr>
              <a:buFont typeface="Wingdings" panose="05000000000000000000" pitchFamily="2" charset="2"/>
              <a:buChar char="q"/>
            </a:pPr>
            <a:endParaRPr lang="en-US" sz="2800" dirty="0">
              <a:solidFill>
                <a:schemeClr val="bg1"/>
              </a:solidFill>
            </a:endParaRPr>
          </a:p>
          <a:p>
            <a:pPr>
              <a:buFont typeface="Wingdings" panose="05000000000000000000" pitchFamily="2" charset="2"/>
              <a:buChar char="q"/>
            </a:pPr>
            <a:r>
              <a:rPr lang="en-US" sz="2800" dirty="0">
                <a:solidFill>
                  <a:schemeClr val="bg1"/>
                </a:solidFill>
              </a:rPr>
              <a:t>This implies 77% of them had knowledge and a clear enough mind on how to hold a reasonable interaction with an officer on duty</a:t>
            </a:r>
          </a:p>
          <a:p>
            <a:pPr lvl="1">
              <a:buFont typeface="Courier New" panose="02070309020205020404" pitchFamily="49" charset="0"/>
              <a:buChar char="o"/>
            </a:pPr>
            <a:r>
              <a:rPr lang="en-US" sz="2400" dirty="0">
                <a:solidFill>
                  <a:schemeClr val="bg1"/>
                </a:solidFill>
              </a:rPr>
              <a:t>What went south?</a:t>
            </a:r>
          </a:p>
          <a:p>
            <a:endParaRPr lang="en-US" dirty="0"/>
          </a:p>
        </p:txBody>
      </p:sp>
      <p:sp>
        <p:nvSpPr>
          <p:cNvPr id="4" name="CustomShape 3">
            <a:extLst>
              <a:ext uri="{FF2B5EF4-FFF2-40B4-BE49-F238E27FC236}">
                <a16:creationId xmlns:a16="http://schemas.microsoft.com/office/drawing/2014/main" id="{1C4978F6-32D5-4B99-9DF1-0C05FDBEC8BD}"/>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BE700D75-D47D-48F6-B87A-95DC59472D04}"/>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50437A51-0392-40F3-A46B-CE25B0B3AE24}"/>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2A882746-DA15-42FF-9A08-140FD1F9866E}"/>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B496D4E2-75C2-4130-A4FC-F71C5EF11E2C}"/>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E97A759E-CA82-4CEB-A347-6F2248CEB4E8}"/>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0758181C-AA98-4DC2-9F1F-6F790A4A7CCA}"/>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338980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CAD-D6D7-4263-8485-AC65F1AF5A2F}"/>
              </a:ext>
            </a:extLst>
          </p:cNvPr>
          <p:cNvSpPr>
            <a:spLocks noGrp="1"/>
          </p:cNvSpPr>
          <p:nvPr>
            <p:ph type="title"/>
          </p:nvPr>
        </p:nvSpPr>
        <p:spPr>
          <a:xfrm>
            <a:off x="426840" y="4648745"/>
            <a:ext cx="5833080" cy="1907640"/>
          </a:xfrm>
        </p:spPr>
        <p:txBody>
          <a:bodyPr/>
          <a:lstStyle/>
          <a:p>
            <a:endParaRPr lang="en-US" dirty="0"/>
          </a:p>
        </p:txBody>
      </p:sp>
      <p:sp>
        <p:nvSpPr>
          <p:cNvPr id="3" name="Subtitle 2">
            <a:extLst>
              <a:ext uri="{FF2B5EF4-FFF2-40B4-BE49-F238E27FC236}">
                <a16:creationId xmlns:a16="http://schemas.microsoft.com/office/drawing/2014/main" id="{3227D136-BE20-4AC6-B2F5-5CBBA2FDC026}"/>
              </a:ext>
            </a:extLst>
          </p:cNvPr>
          <p:cNvSpPr>
            <a:spLocks noGrp="1"/>
          </p:cNvSpPr>
          <p:nvPr>
            <p:ph type="subTitle"/>
          </p:nvPr>
        </p:nvSpPr>
        <p:spPr>
          <a:xfrm>
            <a:off x="2025960" y="1112520"/>
            <a:ext cx="8154360" cy="4191000"/>
          </a:xfrm>
        </p:spPr>
        <p:txBody>
          <a:bodyPr/>
          <a:lstStyle/>
          <a:p>
            <a:pPr>
              <a:buFont typeface="Wingdings" panose="05000000000000000000" pitchFamily="2" charset="2"/>
              <a:buChar char="q"/>
            </a:pPr>
            <a:r>
              <a:rPr lang="en-US" sz="2800" dirty="0">
                <a:solidFill>
                  <a:schemeClr val="bg1"/>
                </a:solidFill>
              </a:rPr>
              <a:t>51% and 27% of the killings involved victims of the white and black race respectively. </a:t>
            </a:r>
          </a:p>
          <a:p>
            <a:pPr lvl="1">
              <a:buFont typeface="Courier New" panose="02070309020205020404" pitchFamily="49" charset="0"/>
              <a:buChar char="o"/>
            </a:pPr>
            <a:r>
              <a:rPr lang="en-US" sz="2400" dirty="0">
                <a:solidFill>
                  <a:schemeClr val="bg1"/>
                </a:solidFill>
              </a:rPr>
              <a:t>Does this point to the long existing strife between the latter and the former?</a:t>
            </a:r>
          </a:p>
          <a:p>
            <a:endParaRPr lang="en-US" dirty="0"/>
          </a:p>
        </p:txBody>
      </p:sp>
      <p:sp>
        <p:nvSpPr>
          <p:cNvPr id="4" name="CustomShape 3">
            <a:extLst>
              <a:ext uri="{FF2B5EF4-FFF2-40B4-BE49-F238E27FC236}">
                <a16:creationId xmlns:a16="http://schemas.microsoft.com/office/drawing/2014/main" id="{6291D804-7AF3-4686-BEA4-63C426C4F5DF}"/>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91043BD4-AC77-48FF-865F-8729EB864550}"/>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9817F343-0A42-4BDA-B838-557E89E088FE}"/>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8E368EB8-4A3D-47DA-A4EA-A53D960955A4}"/>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30261F54-3F0D-43B9-98C7-AB9E859427C1}"/>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FC3CDDDF-123C-4EDF-980D-532263C99F51}"/>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FFA3832F-8D57-45FE-936B-3F6D6D94E2A3}"/>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7993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02B0-116D-4AF0-BE75-48A3DA91B0E8}"/>
              </a:ext>
            </a:extLst>
          </p:cNvPr>
          <p:cNvSpPr>
            <a:spLocks noGrp="1"/>
          </p:cNvSpPr>
          <p:nvPr>
            <p:ph type="title"/>
          </p:nvPr>
        </p:nvSpPr>
        <p:spPr>
          <a:xfrm>
            <a:off x="609720" y="4701060"/>
            <a:ext cx="5833080" cy="1907640"/>
          </a:xfrm>
        </p:spPr>
        <p:txBody>
          <a:bodyPr/>
          <a:lstStyle/>
          <a:p>
            <a:endParaRPr lang="en-US" dirty="0"/>
          </a:p>
        </p:txBody>
      </p:sp>
      <p:sp>
        <p:nvSpPr>
          <p:cNvPr id="3" name="Subtitle 2">
            <a:extLst>
              <a:ext uri="{FF2B5EF4-FFF2-40B4-BE49-F238E27FC236}">
                <a16:creationId xmlns:a16="http://schemas.microsoft.com/office/drawing/2014/main" id="{99797D9F-BA08-4397-9C93-FAA637281054}"/>
              </a:ext>
            </a:extLst>
          </p:cNvPr>
          <p:cNvSpPr>
            <a:spLocks noGrp="1"/>
          </p:cNvSpPr>
          <p:nvPr>
            <p:ph type="subTitle"/>
          </p:nvPr>
        </p:nvSpPr>
        <p:spPr>
          <a:xfrm>
            <a:off x="838200" y="1074338"/>
            <a:ext cx="9665700" cy="4655902"/>
          </a:xfrm>
        </p:spPr>
        <p:txBody>
          <a:bodyPr/>
          <a:lstStyle/>
          <a:p>
            <a:pPr>
              <a:buFont typeface="Wingdings" panose="05000000000000000000" pitchFamily="2" charset="2"/>
              <a:buChar char="q"/>
            </a:pPr>
            <a:r>
              <a:rPr lang="en-US" sz="2800" dirty="0">
                <a:solidFill>
                  <a:schemeClr val="bg1"/>
                </a:solidFill>
              </a:rPr>
              <a:t>95% of the killings involved males rather than females</a:t>
            </a:r>
          </a:p>
          <a:p>
            <a:pPr lvl="1">
              <a:buFont typeface="Courier New" panose="02070309020205020404" pitchFamily="49" charset="0"/>
              <a:buChar char="o"/>
            </a:pPr>
            <a:r>
              <a:rPr lang="en-US" sz="2400" dirty="0">
                <a:solidFill>
                  <a:schemeClr val="bg1"/>
                </a:solidFill>
              </a:rPr>
              <a:t>Does this suggest that the male gender is more susceptible to physical violence?</a:t>
            </a:r>
          </a:p>
          <a:p>
            <a:endParaRPr lang="en-US" dirty="0"/>
          </a:p>
        </p:txBody>
      </p:sp>
      <p:sp>
        <p:nvSpPr>
          <p:cNvPr id="4" name="CustomShape 3">
            <a:extLst>
              <a:ext uri="{FF2B5EF4-FFF2-40B4-BE49-F238E27FC236}">
                <a16:creationId xmlns:a16="http://schemas.microsoft.com/office/drawing/2014/main" id="{329648FF-681C-4153-8B18-272CCBEFDF33}"/>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1760A487-0FE9-4B3B-93FC-D339C40A2F75}"/>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E6295BAA-9B3C-4402-958A-6AC99BC0E599}"/>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6261DAB5-94EE-4793-9E0C-80D17B26983C}"/>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DE470ED5-B76C-48F5-B14B-562EB426D43F}"/>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7585E5E3-FBD3-468C-AF12-D76565F7372B}"/>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0D8AA64B-E9B0-4BA8-8B48-493A9979C81B}"/>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274488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E40F-C79A-40AD-B7C2-786A9AC7BF1A}"/>
              </a:ext>
            </a:extLst>
          </p:cNvPr>
          <p:cNvSpPr>
            <a:spLocks noGrp="1"/>
          </p:cNvSpPr>
          <p:nvPr>
            <p:ph type="title"/>
          </p:nvPr>
        </p:nvSpPr>
        <p:spPr>
          <a:xfrm>
            <a:off x="838320" y="2072640"/>
            <a:ext cx="8621040" cy="3681600"/>
          </a:xfrm>
        </p:spPr>
        <p:txBody>
          <a:bodyPr/>
          <a:lstStyle/>
          <a:p>
            <a:r>
              <a:rPr lang="en-US" sz="2400" dirty="0">
                <a:solidFill>
                  <a:schemeClr val="bg1"/>
                </a:solidFill>
              </a:rPr>
              <a:t>These among other insights from the data point to the huge  possibility of racism not being the underlying cause of these shootings or killings since most whites were killed than the blacks in the US</a:t>
            </a:r>
            <a:br>
              <a:rPr lang="en-US" sz="2400" dirty="0">
                <a:solidFill>
                  <a:schemeClr val="bg1"/>
                </a:solidFill>
              </a:rPr>
            </a:br>
            <a:endParaRPr lang="en-US" sz="2400" dirty="0"/>
          </a:p>
        </p:txBody>
      </p:sp>
      <p:sp>
        <p:nvSpPr>
          <p:cNvPr id="3" name="Subtitle 2">
            <a:extLst>
              <a:ext uri="{FF2B5EF4-FFF2-40B4-BE49-F238E27FC236}">
                <a16:creationId xmlns:a16="http://schemas.microsoft.com/office/drawing/2014/main" id="{92C06E56-E088-43B1-8F8A-1A4B657B8200}"/>
              </a:ext>
            </a:extLst>
          </p:cNvPr>
          <p:cNvSpPr>
            <a:spLocks noGrp="1"/>
          </p:cNvSpPr>
          <p:nvPr>
            <p:ph type="subTitle"/>
          </p:nvPr>
        </p:nvSpPr>
        <p:spPr>
          <a:xfrm>
            <a:off x="762120" y="501360"/>
            <a:ext cx="5833080" cy="1907640"/>
          </a:xfrm>
        </p:spPr>
        <p:txBody>
          <a:bodyPr/>
          <a:lstStyle/>
          <a:p>
            <a:r>
              <a:rPr lang="en-US" dirty="0">
                <a:solidFill>
                  <a:schemeClr val="bg1"/>
                </a:solidFill>
              </a:rPr>
              <a:t>SUMMARY</a:t>
            </a:r>
          </a:p>
        </p:txBody>
      </p:sp>
      <p:grpSp>
        <p:nvGrpSpPr>
          <p:cNvPr id="4" name="Group 1">
            <a:extLst>
              <a:ext uri="{FF2B5EF4-FFF2-40B4-BE49-F238E27FC236}">
                <a16:creationId xmlns:a16="http://schemas.microsoft.com/office/drawing/2014/main" id="{F8BF48D0-1FE4-4AC5-A979-6F601713E335}"/>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44A4031E-FA6F-4ABF-AADD-A45BE623B3EF}"/>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81A81FE1-A5FC-42C0-B4C9-A690F8CE5CC7}"/>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D28EA341-9E60-4735-ABE4-63AAA12BEFCE}"/>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D9B1EC5D-154A-43F0-A0AD-C315518BF8AF}"/>
              </a:ext>
            </a:extLst>
          </p:cNvPr>
          <p:cNvPicPr/>
          <p:nvPr/>
        </p:nvPicPr>
        <p:blipFill>
          <a:blip r:embed="rId4"/>
          <a:stretch/>
        </p:blipFill>
        <p:spPr>
          <a:xfrm>
            <a:off x="11575150" y="42120"/>
            <a:ext cx="313560" cy="364680"/>
          </a:xfrm>
          <a:prstGeom prst="rect">
            <a:avLst/>
          </a:prstGeom>
          <a:ln>
            <a:noFill/>
          </a:ln>
        </p:spPr>
      </p:pic>
      <p:pic>
        <p:nvPicPr>
          <p:cNvPr id="10" name="Picture 9">
            <a:extLst>
              <a:ext uri="{FF2B5EF4-FFF2-40B4-BE49-F238E27FC236}">
                <a16:creationId xmlns:a16="http://schemas.microsoft.com/office/drawing/2014/main" id="{19243412-510D-4033-A251-14F2F2C95319}"/>
              </a:ext>
            </a:extLst>
          </p:cNvPr>
          <p:cNvPicPr>
            <a:picLocks noChangeAspect="1"/>
          </p:cNvPicPr>
          <p:nvPr/>
        </p:nvPicPr>
        <p:blipFill>
          <a:blip r:embed="rId5"/>
          <a:stretch>
            <a:fillRect/>
          </a:stretch>
        </p:blipFill>
        <p:spPr>
          <a:xfrm>
            <a:off x="10496550" y="6294035"/>
            <a:ext cx="1695450" cy="581025"/>
          </a:xfrm>
          <a:prstGeom prst="rect">
            <a:avLst/>
          </a:prstGeom>
        </p:spPr>
      </p:pic>
    </p:spTree>
    <p:extLst>
      <p:ext uri="{BB962C8B-B14F-4D97-AF65-F5344CB8AC3E}">
        <p14:creationId xmlns:p14="http://schemas.microsoft.com/office/powerpoint/2010/main" val="30196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E5A09-8E7F-43B7-8F81-256E68A2F03A}"/>
              </a:ext>
            </a:extLst>
          </p:cNvPr>
          <p:cNvSpPr>
            <a:spLocks noGrp="1"/>
          </p:cNvSpPr>
          <p:nvPr>
            <p:ph type="title"/>
          </p:nvPr>
        </p:nvSpPr>
        <p:spPr>
          <a:xfrm>
            <a:off x="1173480" y="2475000"/>
            <a:ext cx="7707720" cy="1907640"/>
          </a:xfrm>
        </p:spPr>
        <p:txBody>
          <a:bodyPr/>
          <a:lstStyle/>
          <a:p>
            <a:r>
              <a:rPr lang="en-US" sz="2400" dirty="0">
                <a:solidFill>
                  <a:schemeClr val="bg1"/>
                </a:solidFill>
              </a:rPr>
              <a:t>We would need to get more data on the shootings in US so as to be able to determine the actual cause</a:t>
            </a:r>
          </a:p>
        </p:txBody>
      </p:sp>
      <p:sp>
        <p:nvSpPr>
          <p:cNvPr id="3" name="Subtitle 2">
            <a:extLst>
              <a:ext uri="{FF2B5EF4-FFF2-40B4-BE49-F238E27FC236}">
                <a16:creationId xmlns:a16="http://schemas.microsoft.com/office/drawing/2014/main" id="{83E4FE34-D9B5-49C8-BA1B-A6B0F023126F}"/>
              </a:ext>
            </a:extLst>
          </p:cNvPr>
          <p:cNvSpPr>
            <a:spLocks noGrp="1"/>
          </p:cNvSpPr>
          <p:nvPr>
            <p:ph type="subTitle"/>
          </p:nvPr>
        </p:nvSpPr>
        <p:spPr>
          <a:xfrm>
            <a:off x="655440" y="464760"/>
            <a:ext cx="5833080" cy="1907640"/>
          </a:xfrm>
        </p:spPr>
        <p:txBody>
          <a:bodyPr/>
          <a:lstStyle/>
          <a:p>
            <a:r>
              <a:rPr lang="en-GB">
                <a:solidFill>
                  <a:schemeClr val="bg1"/>
                </a:solidFill>
              </a:rPr>
              <a:t>RECOMMENDATION</a:t>
            </a:r>
          </a:p>
        </p:txBody>
      </p:sp>
      <p:grpSp>
        <p:nvGrpSpPr>
          <p:cNvPr id="4" name="Group 1">
            <a:extLst>
              <a:ext uri="{FF2B5EF4-FFF2-40B4-BE49-F238E27FC236}">
                <a16:creationId xmlns:a16="http://schemas.microsoft.com/office/drawing/2014/main" id="{62330984-6DE2-4560-BBC7-FE2A9F183144}"/>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61653D94-C7A2-42A2-A901-5B7DE193AF11}"/>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53484265-B859-426D-8013-FCAA39D67569}"/>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A1519737-E8B9-47BE-A681-D1AF81626879}"/>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2660403E-4E40-4425-903E-7337212EAE8C}"/>
              </a:ext>
            </a:extLst>
          </p:cNvPr>
          <p:cNvPicPr/>
          <p:nvPr/>
        </p:nvPicPr>
        <p:blipFill>
          <a:blip r:embed="rId4"/>
          <a:stretch/>
        </p:blipFill>
        <p:spPr>
          <a:xfrm>
            <a:off x="11575150" y="42120"/>
            <a:ext cx="313560" cy="364680"/>
          </a:xfrm>
          <a:prstGeom prst="rect">
            <a:avLst/>
          </a:prstGeom>
          <a:ln>
            <a:noFill/>
          </a:ln>
        </p:spPr>
      </p:pic>
      <p:pic>
        <p:nvPicPr>
          <p:cNvPr id="9" name="Picture 8">
            <a:extLst>
              <a:ext uri="{FF2B5EF4-FFF2-40B4-BE49-F238E27FC236}">
                <a16:creationId xmlns:a16="http://schemas.microsoft.com/office/drawing/2014/main" id="{1CAA991C-E10D-4099-AFA0-F0C0D52FCB82}"/>
              </a:ext>
            </a:extLst>
          </p:cNvPr>
          <p:cNvPicPr>
            <a:picLocks noChangeAspect="1"/>
          </p:cNvPicPr>
          <p:nvPr/>
        </p:nvPicPr>
        <p:blipFill>
          <a:blip r:embed="rId5"/>
          <a:stretch>
            <a:fillRect/>
          </a:stretch>
        </p:blipFill>
        <p:spPr>
          <a:xfrm>
            <a:off x="10496550" y="6294035"/>
            <a:ext cx="1695450" cy="581025"/>
          </a:xfrm>
          <a:prstGeom prst="rect">
            <a:avLst/>
          </a:prstGeom>
        </p:spPr>
      </p:pic>
    </p:spTree>
    <p:extLst>
      <p:ext uri="{BB962C8B-B14F-4D97-AF65-F5344CB8AC3E}">
        <p14:creationId xmlns:p14="http://schemas.microsoft.com/office/powerpoint/2010/main" val="2695438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DFBB-5C81-4ABC-AA41-5E0A9AA362E7}"/>
              </a:ext>
            </a:extLst>
          </p:cNvPr>
          <p:cNvSpPr>
            <a:spLocks noGrp="1"/>
          </p:cNvSpPr>
          <p:nvPr>
            <p:ph type="title"/>
          </p:nvPr>
        </p:nvSpPr>
        <p:spPr>
          <a:xfrm>
            <a:off x="929760" y="1950720"/>
            <a:ext cx="7951440" cy="4114800"/>
          </a:xfrm>
        </p:spPr>
        <p:txBody>
          <a:bodyPr/>
          <a:lstStyle/>
          <a:p>
            <a:r>
              <a:rPr lang="en-US" sz="2400" dirty="0">
                <a:solidFill>
                  <a:schemeClr val="bg1"/>
                </a:solidFill>
              </a:rPr>
              <a:t>From our hypothesis, racism is not the actual cause of shootings in the US given the little information we have on the data</a:t>
            </a:r>
          </a:p>
        </p:txBody>
      </p:sp>
      <p:sp>
        <p:nvSpPr>
          <p:cNvPr id="3" name="Subtitle 2">
            <a:extLst>
              <a:ext uri="{FF2B5EF4-FFF2-40B4-BE49-F238E27FC236}">
                <a16:creationId xmlns:a16="http://schemas.microsoft.com/office/drawing/2014/main" id="{2E15D35A-74FC-480B-ACD0-CF7A7BE17EEB}"/>
              </a:ext>
            </a:extLst>
          </p:cNvPr>
          <p:cNvSpPr>
            <a:spLocks noGrp="1"/>
          </p:cNvSpPr>
          <p:nvPr>
            <p:ph type="subTitle"/>
          </p:nvPr>
        </p:nvSpPr>
        <p:spPr>
          <a:xfrm>
            <a:off x="929760" y="504360"/>
            <a:ext cx="5833080" cy="1907640"/>
          </a:xfrm>
        </p:spPr>
        <p:txBody>
          <a:bodyPr/>
          <a:lstStyle/>
          <a:p>
            <a:r>
              <a:rPr lang="en-US" dirty="0">
                <a:solidFill>
                  <a:schemeClr val="bg1"/>
                </a:solidFill>
              </a:rPr>
              <a:t>CONCLUSION</a:t>
            </a:r>
          </a:p>
        </p:txBody>
      </p:sp>
      <p:grpSp>
        <p:nvGrpSpPr>
          <p:cNvPr id="4" name="Group 1">
            <a:extLst>
              <a:ext uri="{FF2B5EF4-FFF2-40B4-BE49-F238E27FC236}">
                <a16:creationId xmlns:a16="http://schemas.microsoft.com/office/drawing/2014/main" id="{6D3137BB-D2DA-4481-979E-937582433D72}"/>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54145C04-B9F0-45A6-A1F3-F75ED9D3526D}"/>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7C65E1E6-B3EA-468A-A619-9DD2468BF631}"/>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16EDB213-667C-4180-B483-585F6966F108}"/>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62A9B646-8F89-46B7-8C7E-3B7ABDFDCF10}"/>
              </a:ext>
            </a:extLst>
          </p:cNvPr>
          <p:cNvPicPr/>
          <p:nvPr/>
        </p:nvPicPr>
        <p:blipFill>
          <a:blip r:embed="rId4"/>
          <a:stretch/>
        </p:blipFill>
        <p:spPr>
          <a:xfrm>
            <a:off x="11575150" y="42120"/>
            <a:ext cx="313560" cy="364680"/>
          </a:xfrm>
          <a:prstGeom prst="rect">
            <a:avLst/>
          </a:prstGeom>
          <a:ln>
            <a:noFill/>
          </a:ln>
        </p:spPr>
      </p:pic>
      <p:pic>
        <p:nvPicPr>
          <p:cNvPr id="9" name="Picture 8">
            <a:extLst>
              <a:ext uri="{FF2B5EF4-FFF2-40B4-BE49-F238E27FC236}">
                <a16:creationId xmlns:a16="http://schemas.microsoft.com/office/drawing/2014/main" id="{112230BF-092E-406A-91BE-33660D370EF7}"/>
              </a:ext>
            </a:extLst>
          </p:cNvPr>
          <p:cNvPicPr>
            <a:picLocks noChangeAspect="1"/>
          </p:cNvPicPr>
          <p:nvPr/>
        </p:nvPicPr>
        <p:blipFill>
          <a:blip r:embed="rId5"/>
          <a:stretch>
            <a:fillRect/>
          </a:stretch>
        </p:blipFill>
        <p:spPr>
          <a:xfrm>
            <a:off x="10496550" y="6294035"/>
            <a:ext cx="1695450" cy="581025"/>
          </a:xfrm>
          <a:prstGeom prst="rect">
            <a:avLst/>
          </a:prstGeom>
        </p:spPr>
      </p:pic>
    </p:spTree>
    <p:extLst>
      <p:ext uri="{BB962C8B-B14F-4D97-AF65-F5344CB8AC3E}">
        <p14:creationId xmlns:p14="http://schemas.microsoft.com/office/powerpoint/2010/main" val="216747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BDCBA-FED9-483B-95D0-A28AD9BF088E}"/>
              </a:ext>
            </a:extLst>
          </p:cNvPr>
          <p:cNvSpPr>
            <a:spLocks noGrp="1"/>
          </p:cNvSpPr>
          <p:nvPr>
            <p:ph type="title"/>
          </p:nvPr>
        </p:nvSpPr>
        <p:spPr>
          <a:xfrm>
            <a:off x="878280" y="4314305"/>
            <a:ext cx="5833080" cy="1907640"/>
          </a:xfrm>
        </p:spPr>
        <p:txBody>
          <a:bodyPr/>
          <a:lstStyle/>
          <a:p>
            <a:r>
              <a:rPr lang="en-US" sz="2400" dirty="0">
                <a:solidFill>
                  <a:schemeClr val="bg1"/>
                </a:solidFill>
              </a:rPr>
              <a:t>US Police Shootings</a:t>
            </a:r>
            <a:br>
              <a:rPr lang="en-US" sz="2400" dirty="0">
                <a:solidFill>
                  <a:schemeClr val="bg1"/>
                </a:solidFill>
              </a:rPr>
            </a:br>
            <a:r>
              <a:rPr lang="en-US" sz="2400" dirty="0"/>
              <a:t>Group 3</a:t>
            </a:r>
            <a:br>
              <a:rPr lang="en-US" sz="2400" dirty="0"/>
            </a:br>
            <a:endParaRPr lang="en-US" sz="2400" dirty="0"/>
          </a:p>
        </p:txBody>
      </p:sp>
      <p:sp>
        <p:nvSpPr>
          <p:cNvPr id="3" name="Subtitle 2">
            <a:extLst>
              <a:ext uri="{FF2B5EF4-FFF2-40B4-BE49-F238E27FC236}">
                <a16:creationId xmlns:a16="http://schemas.microsoft.com/office/drawing/2014/main" id="{D8960B6D-74DF-4D91-B1EA-C21AF2B373E3}"/>
              </a:ext>
            </a:extLst>
          </p:cNvPr>
          <p:cNvSpPr>
            <a:spLocks noGrp="1"/>
          </p:cNvSpPr>
          <p:nvPr>
            <p:ph type="subTitle"/>
          </p:nvPr>
        </p:nvSpPr>
        <p:spPr>
          <a:xfrm>
            <a:off x="594480" y="417361"/>
            <a:ext cx="6400680" cy="1907640"/>
          </a:xfrm>
        </p:spPr>
        <p:txBody>
          <a:bodyPr/>
          <a:lstStyle/>
          <a:p>
            <a:r>
              <a:rPr lang="en-US" sz="4800" dirty="0">
                <a:solidFill>
                  <a:schemeClr val="bg1"/>
                </a:solidFill>
              </a:rPr>
              <a:t>EXPLORATORY DATA ANALYSIS</a:t>
            </a:r>
          </a:p>
        </p:txBody>
      </p:sp>
      <p:grpSp>
        <p:nvGrpSpPr>
          <p:cNvPr id="4" name="Group 1">
            <a:extLst>
              <a:ext uri="{FF2B5EF4-FFF2-40B4-BE49-F238E27FC236}">
                <a16:creationId xmlns:a16="http://schemas.microsoft.com/office/drawing/2014/main" id="{55D42786-D023-4773-A0AF-F96E55C73529}"/>
              </a:ext>
            </a:extLst>
          </p:cNvPr>
          <p:cNvGrpSpPr/>
          <p:nvPr/>
        </p:nvGrpSpPr>
        <p:grpSpPr>
          <a:xfrm>
            <a:off x="9459360" y="360"/>
            <a:ext cx="2649960" cy="396000"/>
            <a:chOff x="9459360" y="360"/>
            <a:chExt cx="2649960" cy="396000"/>
          </a:xfrm>
        </p:grpSpPr>
        <p:sp>
          <p:nvSpPr>
            <p:cNvPr id="5" name="CustomShape 2">
              <a:extLst>
                <a:ext uri="{FF2B5EF4-FFF2-40B4-BE49-F238E27FC236}">
                  <a16:creationId xmlns:a16="http://schemas.microsoft.com/office/drawing/2014/main" id="{CC99C93E-40C7-4603-9684-75EE249EE6BE}"/>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6" name="Picture 10">
              <a:extLst>
                <a:ext uri="{FF2B5EF4-FFF2-40B4-BE49-F238E27FC236}">
                  <a16:creationId xmlns:a16="http://schemas.microsoft.com/office/drawing/2014/main" id="{CA824BAC-BCA3-4853-A729-42AF9D370D14}"/>
                </a:ext>
              </a:extLst>
            </p:cNvPr>
            <p:cNvPicPr/>
            <p:nvPr/>
          </p:nvPicPr>
          <p:blipFill>
            <a:blip r:embed="rId2"/>
            <a:srcRect t="4875" b="36583"/>
            <a:stretch/>
          </p:blipFill>
          <p:spPr>
            <a:xfrm>
              <a:off x="9559800" y="42120"/>
              <a:ext cx="766080" cy="311760"/>
            </a:xfrm>
            <a:prstGeom prst="rect">
              <a:avLst/>
            </a:prstGeom>
            <a:ln>
              <a:noFill/>
            </a:ln>
          </p:spPr>
        </p:pic>
      </p:grpSp>
      <p:pic>
        <p:nvPicPr>
          <p:cNvPr id="7" name="Picture 11">
            <a:extLst>
              <a:ext uri="{FF2B5EF4-FFF2-40B4-BE49-F238E27FC236}">
                <a16:creationId xmlns:a16="http://schemas.microsoft.com/office/drawing/2014/main" id="{ECBA334B-E3FB-499E-88A1-D83C84A62707}"/>
              </a:ext>
            </a:extLst>
          </p:cNvPr>
          <p:cNvPicPr/>
          <p:nvPr/>
        </p:nvPicPr>
        <p:blipFill>
          <a:blip r:embed="rId3"/>
          <a:stretch/>
        </p:blipFill>
        <p:spPr>
          <a:xfrm>
            <a:off x="10415590" y="0"/>
            <a:ext cx="929520" cy="464760"/>
          </a:xfrm>
          <a:prstGeom prst="rect">
            <a:avLst/>
          </a:prstGeom>
          <a:ln>
            <a:noFill/>
          </a:ln>
        </p:spPr>
      </p:pic>
      <p:pic>
        <p:nvPicPr>
          <p:cNvPr id="8" name="Picture 12">
            <a:extLst>
              <a:ext uri="{FF2B5EF4-FFF2-40B4-BE49-F238E27FC236}">
                <a16:creationId xmlns:a16="http://schemas.microsoft.com/office/drawing/2014/main" id="{3D43036B-CF78-48BA-B249-7F248C742C3F}"/>
              </a:ext>
            </a:extLst>
          </p:cNvPr>
          <p:cNvPicPr/>
          <p:nvPr/>
        </p:nvPicPr>
        <p:blipFill>
          <a:blip r:embed="rId4"/>
          <a:stretch/>
        </p:blipFill>
        <p:spPr>
          <a:xfrm>
            <a:off x="11575150" y="42120"/>
            <a:ext cx="313560" cy="364680"/>
          </a:xfrm>
          <a:prstGeom prst="rect">
            <a:avLst/>
          </a:prstGeom>
          <a:ln>
            <a:noFill/>
          </a:ln>
        </p:spPr>
      </p:pic>
      <p:sp>
        <p:nvSpPr>
          <p:cNvPr id="10" name="CustomShape 3">
            <a:extLst>
              <a:ext uri="{FF2B5EF4-FFF2-40B4-BE49-F238E27FC236}">
                <a16:creationId xmlns:a16="http://schemas.microsoft.com/office/drawing/2014/main" id="{3B94607E-3A56-4AD5-835A-9E0DACD36963}"/>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11" name="Picture 14">
            <a:extLst>
              <a:ext uri="{FF2B5EF4-FFF2-40B4-BE49-F238E27FC236}">
                <a16:creationId xmlns:a16="http://schemas.microsoft.com/office/drawing/2014/main" id="{CE9B30CA-82E9-45FB-A466-1D9983AA6A4D}"/>
              </a:ext>
            </a:extLst>
          </p:cNvPr>
          <p:cNvPicPr/>
          <p:nvPr/>
        </p:nvPicPr>
        <p:blipFill>
          <a:blip r:embed="rId5"/>
          <a:stretch/>
        </p:blipFill>
        <p:spPr>
          <a:xfrm>
            <a:off x="10503900" y="6359400"/>
            <a:ext cx="1687320" cy="498600"/>
          </a:xfrm>
          <a:prstGeom prst="rect">
            <a:avLst/>
          </a:prstGeom>
          <a:ln>
            <a:noFill/>
          </a:ln>
        </p:spPr>
      </p:pic>
    </p:spTree>
    <p:extLst>
      <p:ext uri="{BB962C8B-B14F-4D97-AF65-F5344CB8AC3E}">
        <p14:creationId xmlns:p14="http://schemas.microsoft.com/office/powerpoint/2010/main" val="2702707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1"/>
          <p:cNvGrpSpPr/>
          <p:nvPr/>
        </p:nvGrpSpPr>
        <p:grpSpPr>
          <a:xfrm>
            <a:off x="9459360" y="360"/>
            <a:ext cx="2649960" cy="396000"/>
            <a:chOff x="9459360" y="360"/>
            <a:chExt cx="2649960" cy="396000"/>
          </a:xfrm>
        </p:grpSpPr>
        <p:sp>
          <p:nvSpPr>
            <p:cNvPr id="71" name="CustomShape 2"/>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72" name="Picture 10"/>
            <p:cNvPicPr/>
            <p:nvPr/>
          </p:nvPicPr>
          <p:blipFill>
            <a:blip r:embed="rId2"/>
            <a:srcRect t="4875" b="36583"/>
            <a:stretch/>
          </p:blipFill>
          <p:spPr>
            <a:xfrm>
              <a:off x="9559800" y="42120"/>
              <a:ext cx="766080" cy="311760"/>
            </a:xfrm>
            <a:prstGeom prst="rect">
              <a:avLst/>
            </a:prstGeom>
            <a:ln>
              <a:noFill/>
            </a:ln>
          </p:spPr>
        </p:pic>
      </p:grpSp>
      <p:pic>
        <p:nvPicPr>
          <p:cNvPr id="73" name="Picture 11"/>
          <p:cNvPicPr/>
          <p:nvPr/>
        </p:nvPicPr>
        <p:blipFill>
          <a:blip r:embed="rId3"/>
          <a:stretch/>
        </p:blipFill>
        <p:spPr>
          <a:xfrm>
            <a:off x="10418040" y="0"/>
            <a:ext cx="929520" cy="464760"/>
          </a:xfrm>
          <a:prstGeom prst="rect">
            <a:avLst/>
          </a:prstGeom>
          <a:ln>
            <a:noFill/>
          </a:ln>
        </p:spPr>
      </p:pic>
      <p:pic>
        <p:nvPicPr>
          <p:cNvPr id="74" name="Picture 12"/>
          <p:cNvPicPr/>
          <p:nvPr/>
        </p:nvPicPr>
        <p:blipFill>
          <a:blip r:embed="rId4"/>
          <a:stretch/>
        </p:blipFill>
        <p:spPr>
          <a:xfrm>
            <a:off x="11577600" y="42120"/>
            <a:ext cx="313560" cy="364680"/>
          </a:xfrm>
          <a:prstGeom prst="rect">
            <a:avLst/>
          </a:prstGeom>
          <a:ln>
            <a:noFill/>
          </a:ln>
        </p:spPr>
      </p:pic>
      <p:sp>
        <p:nvSpPr>
          <p:cNvPr id="75" name="CustomShape 3"/>
          <p:cNvSpPr/>
          <p:nvPr/>
        </p:nvSpPr>
        <p:spPr>
          <a:xfrm>
            <a:off x="3982320" y="2382120"/>
            <a:ext cx="4270680" cy="156384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76" name="Picture 14"/>
          <p:cNvPicPr/>
          <p:nvPr/>
        </p:nvPicPr>
        <p:blipFill>
          <a:blip r:embed="rId5"/>
          <a:stretch/>
        </p:blipFill>
        <p:spPr>
          <a:xfrm>
            <a:off x="4319280" y="2583720"/>
            <a:ext cx="3813480" cy="1161000"/>
          </a:xfrm>
          <a:prstGeom prst="rect">
            <a:avLst/>
          </a:prstGeom>
          <a:ln>
            <a:noFill/>
          </a:ln>
        </p:spPr>
      </p:pic>
      <p:sp>
        <p:nvSpPr>
          <p:cNvPr id="77" name="CustomShape 4"/>
          <p:cNvSpPr/>
          <p:nvPr/>
        </p:nvSpPr>
        <p:spPr>
          <a:xfrm>
            <a:off x="3300480" y="1058760"/>
            <a:ext cx="843372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7200" b="1" strike="noStrike" spc="-1">
                <a:solidFill>
                  <a:srgbClr val="F2F2F2"/>
                </a:solidFill>
                <a:latin typeface="Arial"/>
              </a:rPr>
              <a:t>THANK YOU</a:t>
            </a:r>
            <a:endParaRPr lang="en-GB" sz="7200" b="0" strike="noStrike" spc="-1" dirty="0">
              <a:latin typeface="Arial"/>
            </a:endParaRPr>
          </a:p>
        </p:txBody>
      </p:sp>
      <p:pic>
        <p:nvPicPr>
          <p:cNvPr id="78" name="Picture 2"/>
          <p:cNvPicPr/>
          <p:nvPr/>
        </p:nvPicPr>
        <p:blipFill>
          <a:blip r:embed="rId6"/>
          <a:stretch/>
        </p:blipFill>
        <p:spPr>
          <a:xfrm>
            <a:off x="2126160" y="4609800"/>
            <a:ext cx="8199360" cy="163260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1FED-26B4-4654-BDAE-1B74D6FE1E95}"/>
              </a:ext>
            </a:extLst>
          </p:cNvPr>
          <p:cNvSpPr>
            <a:spLocks noGrp="1"/>
          </p:cNvSpPr>
          <p:nvPr>
            <p:ph type="title"/>
          </p:nvPr>
        </p:nvSpPr>
        <p:spPr>
          <a:xfrm>
            <a:off x="564000" y="3557040"/>
            <a:ext cx="6522600" cy="1907640"/>
          </a:xfrm>
        </p:spPr>
        <p:txBody>
          <a:bodyPr/>
          <a:lstStyle/>
          <a:p>
            <a:pPr marL="571500" indent="-571500">
              <a:buFont typeface="Wingdings" panose="05000000000000000000" pitchFamily="2" charset="2"/>
              <a:buChar char="Ø"/>
            </a:pPr>
            <a:r>
              <a:rPr lang="en-US" sz="2400" dirty="0">
                <a:solidFill>
                  <a:schemeClr val="bg1"/>
                </a:solidFill>
              </a:rPr>
              <a:t>The police shooting were all acts of racism</a:t>
            </a:r>
            <a:br>
              <a:rPr lang="en-US" sz="2000" dirty="0">
                <a:solidFill>
                  <a:schemeClr val="bg1"/>
                </a:solidFill>
              </a:rPr>
            </a:br>
            <a:endParaRPr lang="en-US" sz="2000" dirty="0">
              <a:solidFill>
                <a:schemeClr val="bg1"/>
              </a:solidFill>
            </a:endParaRPr>
          </a:p>
        </p:txBody>
      </p:sp>
      <p:sp>
        <p:nvSpPr>
          <p:cNvPr id="3" name="Subtitle 2">
            <a:extLst>
              <a:ext uri="{FF2B5EF4-FFF2-40B4-BE49-F238E27FC236}">
                <a16:creationId xmlns:a16="http://schemas.microsoft.com/office/drawing/2014/main" id="{5874CA83-75E4-49D7-98BF-205D587B53A0}"/>
              </a:ext>
            </a:extLst>
          </p:cNvPr>
          <p:cNvSpPr>
            <a:spLocks noGrp="1"/>
          </p:cNvSpPr>
          <p:nvPr>
            <p:ph type="subTitle"/>
          </p:nvPr>
        </p:nvSpPr>
        <p:spPr>
          <a:xfrm>
            <a:off x="564000" y="547080"/>
            <a:ext cx="5833080" cy="1907640"/>
          </a:xfrm>
        </p:spPr>
        <p:txBody>
          <a:bodyPr/>
          <a:lstStyle/>
          <a:p>
            <a:r>
              <a:rPr lang="en-US" dirty="0">
                <a:solidFill>
                  <a:schemeClr val="bg1"/>
                </a:solidFill>
              </a:rPr>
              <a:t>HYPOTHESIS</a:t>
            </a:r>
          </a:p>
        </p:txBody>
      </p:sp>
      <p:sp>
        <p:nvSpPr>
          <p:cNvPr id="4" name="CustomShape 3">
            <a:extLst>
              <a:ext uri="{FF2B5EF4-FFF2-40B4-BE49-F238E27FC236}">
                <a16:creationId xmlns:a16="http://schemas.microsoft.com/office/drawing/2014/main" id="{0B37EB4A-97FC-404D-8351-E82DD11E5024}"/>
              </a:ext>
            </a:extLst>
          </p:cNvPr>
          <p:cNvSpPr/>
          <p:nvPr/>
        </p:nvSpPr>
        <p:spPr>
          <a:xfrm>
            <a:off x="10492740" y="6287793"/>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BB8E970C-B850-445D-8263-0B372FA0C046}"/>
              </a:ext>
            </a:extLst>
          </p:cNvPr>
          <p:cNvPicPr/>
          <p:nvPr/>
        </p:nvPicPr>
        <p:blipFill>
          <a:blip r:embed="rId2"/>
          <a:stretch/>
        </p:blipFill>
        <p:spPr>
          <a:xfrm>
            <a:off x="10503900" y="6373048"/>
            <a:ext cx="1687320" cy="498600"/>
          </a:xfrm>
          <a:prstGeom prst="rect">
            <a:avLst/>
          </a:prstGeom>
          <a:ln>
            <a:noFill/>
          </a:ln>
        </p:spPr>
      </p:pic>
      <p:grpSp>
        <p:nvGrpSpPr>
          <p:cNvPr id="6" name="Group 1">
            <a:extLst>
              <a:ext uri="{FF2B5EF4-FFF2-40B4-BE49-F238E27FC236}">
                <a16:creationId xmlns:a16="http://schemas.microsoft.com/office/drawing/2014/main" id="{4DC3879D-9072-44BE-97F1-2E063A4D25E3}"/>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2769CEB1-E431-4723-BCAC-9EFA67701320}"/>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377E2794-0D9E-4BE9-B80D-7B556DFCB626}"/>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F073F8FC-5C0F-4FE3-A60C-8437AF4467EC}"/>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883EDC0A-5DCB-483E-B962-0B81BC944CA1}"/>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5332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6FF5-E982-429F-8500-966240C8F58A}"/>
              </a:ext>
            </a:extLst>
          </p:cNvPr>
          <p:cNvSpPr>
            <a:spLocks noGrp="1"/>
          </p:cNvSpPr>
          <p:nvPr>
            <p:ph type="title"/>
          </p:nvPr>
        </p:nvSpPr>
        <p:spPr>
          <a:xfrm>
            <a:off x="384024" y="2346960"/>
            <a:ext cx="7982736" cy="3779520"/>
          </a:xfrm>
        </p:spPr>
        <p:txBody>
          <a:bodyPr/>
          <a:lstStyle/>
          <a:p>
            <a:pPr>
              <a:lnSpc>
                <a:spcPct val="150000"/>
              </a:lnSpc>
            </a:pPr>
            <a:br>
              <a:rPr lang="en-US" sz="2400" dirty="0">
                <a:solidFill>
                  <a:schemeClr val="bg1"/>
                </a:solidFill>
              </a:rPr>
            </a:br>
            <a:r>
              <a:rPr lang="en-US" sz="2400" dirty="0">
                <a:solidFill>
                  <a:schemeClr val="bg1"/>
                </a:solidFill>
              </a:rPr>
              <a:t>What type of ammunition was mostly used?</a:t>
            </a:r>
            <a:br>
              <a:rPr lang="en-US" sz="2400" dirty="0">
                <a:solidFill>
                  <a:schemeClr val="bg1"/>
                </a:solidFill>
              </a:rPr>
            </a:br>
            <a:r>
              <a:rPr lang="en-US" sz="2400" dirty="0">
                <a:solidFill>
                  <a:schemeClr val="bg1"/>
                </a:solidFill>
              </a:rPr>
              <a:t>In what manner were the victims killed?</a:t>
            </a:r>
            <a:br>
              <a:rPr lang="en-US" sz="2400" dirty="0">
                <a:solidFill>
                  <a:schemeClr val="bg1"/>
                </a:solidFill>
              </a:rPr>
            </a:br>
            <a:r>
              <a:rPr lang="en-US" sz="2400" dirty="0">
                <a:solidFill>
                  <a:schemeClr val="bg1"/>
                </a:solidFill>
              </a:rPr>
              <a:t>What race was prevalently killed/shot?</a:t>
            </a:r>
            <a:br>
              <a:rPr lang="en-US" sz="2400" dirty="0">
                <a:solidFill>
                  <a:schemeClr val="bg1"/>
                </a:solidFill>
              </a:rPr>
            </a:br>
            <a:r>
              <a:rPr lang="en-US" sz="2400" dirty="0">
                <a:solidFill>
                  <a:schemeClr val="bg1"/>
                </a:solidFill>
              </a:rPr>
              <a:t>What gender was prevalently shot/killed?</a:t>
            </a:r>
            <a:br>
              <a:rPr lang="en-US" sz="2400" dirty="0">
                <a:solidFill>
                  <a:schemeClr val="bg1"/>
                </a:solidFill>
              </a:rPr>
            </a:br>
            <a:r>
              <a:rPr lang="en-US" sz="2400" dirty="0">
                <a:solidFill>
                  <a:schemeClr val="bg1"/>
                </a:solidFill>
              </a:rPr>
              <a:t>Did any of the victims try to run away from the scene ?</a:t>
            </a:r>
            <a:br>
              <a:rPr lang="en-US" sz="2400" dirty="0">
                <a:solidFill>
                  <a:schemeClr val="bg1"/>
                </a:solidFill>
              </a:rPr>
            </a:br>
            <a:r>
              <a:rPr lang="en-US" sz="2400" dirty="0">
                <a:solidFill>
                  <a:schemeClr val="bg1"/>
                </a:solidFill>
              </a:rPr>
              <a:t>Did an of the victims show signs of mental illness?</a:t>
            </a:r>
            <a:br>
              <a:rPr lang="en-US" sz="2400" dirty="0">
                <a:solidFill>
                  <a:schemeClr val="bg1"/>
                </a:solidFill>
              </a:rPr>
            </a:br>
            <a:br>
              <a:rPr lang="en-US" sz="2400" dirty="0">
                <a:solidFill>
                  <a:schemeClr val="bg1"/>
                </a:solidFill>
              </a:rPr>
            </a:br>
            <a:endParaRPr lang="en-US" sz="2400" dirty="0"/>
          </a:p>
        </p:txBody>
      </p:sp>
      <p:sp>
        <p:nvSpPr>
          <p:cNvPr id="3" name="Subtitle 2">
            <a:extLst>
              <a:ext uri="{FF2B5EF4-FFF2-40B4-BE49-F238E27FC236}">
                <a16:creationId xmlns:a16="http://schemas.microsoft.com/office/drawing/2014/main" id="{BB268807-8056-4665-BFAE-63C4AFAEDCF7}"/>
              </a:ext>
            </a:extLst>
          </p:cNvPr>
          <p:cNvSpPr>
            <a:spLocks noGrp="1"/>
          </p:cNvSpPr>
          <p:nvPr>
            <p:ph type="subTitle"/>
          </p:nvPr>
        </p:nvSpPr>
        <p:spPr>
          <a:xfrm>
            <a:off x="231625" y="299460"/>
            <a:ext cx="5833080" cy="1907640"/>
          </a:xfrm>
        </p:spPr>
        <p:txBody>
          <a:bodyPr/>
          <a:lstStyle/>
          <a:p>
            <a:r>
              <a:rPr lang="en-US" dirty="0">
                <a:solidFill>
                  <a:schemeClr val="bg1"/>
                </a:solidFill>
              </a:rPr>
              <a:t>QUESTIONS</a:t>
            </a:r>
          </a:p>
        </p:txBody>
      </p:sp>
      <p:sp>
        <p:nvSpPr>
          <p:cNvPr id="4" name="CustomShape 3">
            <a:extLst>
              <a:ext uri="{FF2B5EF4-FFF2-40B4-BE49-F238E27FC236}">
                <a16:creationId xmlns:a16="http://schemas.microsoft.com/office/drawing/2014/main" id="{3606677B-BE52-429A-970E-C40AEC4B2A2F}"/>
              </a:ext>
            </a:extLst>
          </p:cNvPr>
          <p:cNvSpPr/>
          <p:nvPr/>
        </p:nvSpPr>
        <p:spPr>
          <a:xfrm>
            <a:off x="10492740" y="6287793"/>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73EE486D-7DB2-4997-9F28-CC73BAAB42AA}"/>
              </a:ext>
            </a:extLst>
          </p:cNvPr>
          <p:cNvPicPr/>
          <p:nvPr/>
        </p:nvPicPr>
        <p:blipFill>
          <a:blip r:embed="rId2"/>
          <a:stretch/>
        </p:blipFill>
        <p:spPr>
          <a:xfrm>
            <a:off x="10503900" y="6373048"/>
            <a:ext cx="1687320" cy="498600"/>
          </a:xfrm>
          <a:prstGeom prst="rect">
            <a:avLst/>
          </a:prstGeom>
          <a:ln>
            <a:noFill/>
          </a:ln>
        </p:spPr>
      </p:pic>
      <p:grpSp>
        <p:nvGrpSpPr>
          <p:cNvPr id="6" name="Group 1">
            <a:extLst>
              <a:ext uri="{FF2B5EF4-FFF2-40B4-BE49-F238E27FC236}">
                <a16:creationId xmlns:a16="http://schemas.microsoft.com/office/drawing/2014/main" id="{59A3B2AD-CBA9-4D01-8269-B8EFEBE2EEB4}"/>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1A8E2FB6-04BA-436F-A9E1-A313B5CE50D5}"/>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C6A61232-AB1B-49EC-8318-7BB0D53EE5A7}"/>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664BB37E-6CBD-4B8A-AA93-2B32EEA0CE72}"/>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B5B4C6BB-BF7F-44D8-9CCE-0CC7A15551A2}"/>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1214925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8394-1A8D-46C2-B6EC-C97E6456EFC0}"/>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B60C133D-481E-4B8C-BABE-02FBCDA65DE6}"/>
              </a:ext>
            </a:extLst>
          </p:cNvPr>
          <p:cNvSpPr>
            <a:spLocks noGrp="1"/>
          </p:cNvSpPr>
          <p:nvPr>
            <p:ph type="subTitle"/>
          </p:nvPr>
        </p:nvSpPr>
        <p:spPr>
          <a:xfrm>
            <a:off x="2003580" y="2381253"/>
            <a:ext cx="7455780" cy="1907640"/>
          </a:xfrm>
        </p:spPr>
        <p:txBody>
          <a:bodyPr/>
          <a:lstStyle/>
          <a:p>
            <a:r>
              <a:rPr lang="en-US" sz="7200" dirty="0">
                <a:solidFill>
                  <a:schemeClr val="bg1"/>
                </a:solidFill>
                <a:effectLst>
                  <a:outerShdw blurRad="38100" dist="38100" dir="2700000" algn="tl">
                    <a:srgbClr val="000000">
                      <a:alpha val="43137"/>
                    </a:srgbClr>
                  </a:outerShdw>
                </a:effectLst>
              </a:rPr>
              <a:t>VISUALISATIONS</a:t>
            </a:r>
            <a:endParaRPr lang="en-US" sz="7200" dirty="0">
              <a:solidFill>
                <a:schemeClr val="bg1"/>
              </a:solidFill>
            </a:endParaRPr>
          </a:p>
        </p:txBody>
      </p:sp>
      <p:sp>
        <p:nvSpPr>
          <p:cNvPr id="4" name="CustomShape 3">
            <a:extLst>
              <a:ext uri="{FF2B5EF4-FFF2-40B4-BE49-F238E27FC236}">
                <a16:creationId xmlns:a16="http://schemas.microsoft.com/office/drawing/2014/main" id="{C3203578-E313-4C19-A4B9-F98CBA358938}"/>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D06E8A8F-C50D-4C7B-B346-880F441DA97C}"/>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4AA52303-BA00-4A8E-9B8F-3290216D6FFE}"/>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0029352C-EF9D-4969-B8F5-779B29468A8E}"/>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C2354AF9-C52E-40EA-8268-E0DC1A338D8B}"/>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770268F6-ABF1-41EE-89DE-8F7BAFB76ECE}"/>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09F1429A-BCC5-4F4F-B52C-080A88FC8920}"/>
              </a:ext>
            </a:extLst>
          </p:cNvPr>
          <p:cNvPicPr/>
          <p:nvPr/>
        </p:nvPicPr>
        <p:blipFill>
          <a:blip r:embed="rId5"/>
          <a:stretch/>
        </p:blipFill>
        <p:spPr>
          <a:xfrm>
            <a:off x="11575150" y="42120"/>
            <a:ext cx="313560" cy="364680"/>
          </a:xfrm>
          <a:prstGeom prst="rect">
            <a:avLst/>
          </a:prstGeom>
          <a:ln>
            <a:noFill/>
          </a:ln>
        </p:spPr>
      </p:pic>
    </p:spTree>
    <p:extLst>
      <p:ext uri="{BB962C8B-B14F-4D97-AF65-F5344CB8AC3E}">
        <p14:creationId xmlns:p14="http://schemas.microsoft.com/office/powerpoint/2010/main" val="3084153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58A8-D1FC-4702-9244-4FCB68FD17BF}"/>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0D22CDFE-2D68-4B37-985A-4677C209C656}"/>
              </a:ext>
            </a:extLst>
          </p:cNvPr>
          <p:cNvSpPr>
            <a:spLocks noGrp="1"/>
          </p:cNvSpPr>
          <p:nvPr>
            <p:ph type="subTitle"/>
          </p:nvPr>
        </p:nvSpPr>
        <p:spPr>
          <a:xfrm>
            <a:off x="807840" y="603960"/>
            <a:ext cx="9021960" cy="1907640"/>
          </a:xfrm>
        </p:spPr>
        <p:txBody>
          <a:bodyPr/>
          <a:lstStyle/>
          <a:p>
            <a:r>
              <a:rPr lang="en-US" sz="3600" dirty="0">
                <a:solidFill>
                  <a:schemeClr val="bg1"/>
                </a:solidFill>
              </a:rPr>
              <a:t>WHAT TYPE OF AMUNITION WAS MOSTLY USED?</a:t>
            </a:r>
          </a:p>
        </p:txBody>
      </p:sp>
      <p:sp>
        <p:nvSpPr>
          <p:cNvPr id="4" name="CustomShape 3">
            <a:extLst>
              <a:ext uri="{FF2B5EF4-FFF2-40B4-BE49-F238E27FC236}">
                <a16:creationId xmlns:a16="http://schemas.microsoft.com/office/drawing/2014/main" id="{CE557E0A-02B3-4ABF-8DFB-51D1E772D340}"/>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9F882C09-E50E-4510-BC09-F4434A4595EC}"/>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242FDE6D-C61E-4730-A724-563E0A9C0999}"/>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4C0310C4-13DF-4D0B-8EA3-1A823E52747E}"/>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268ACB1A-976B-4005-8773-23E1668CB3F1}"/>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CC2DCFE7-891E-45CA-90AD-0C405F080BC8}"/>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7107FDE6-E2ED-4B99-A178-F4278916A9BE}"/>
              </a:ext>
            </a:extLst>
          </p:cNvPr>
          <p:cNvPicPr/>
          <p:nvPr/>
        </p:nvPicPr>
        <p:blipFill>
          <a:blip r:embed="rId5"/>
          <a:stretch/>
        </p:blipFill>
        <p:spPr>
          <a:xfrm>
            <a:off x="11575150" y="42120"/>
            <a:ext cx="313560" cy="364680"/>
          </a:xfrm>
          <a:prstGeom prst="rect">
            <a:avLst/>
          </a:prstGeom>
          <a:ln>
            <a:noFill/>
          </a:ln>
        </p:spPr>
      </p:pic>
      <p:pic>
        <p:nvPicPr>
          <p:cNvPr id="12" name="Picture 11">
            <a:extLst>
              <a:ext uri="{FF2B5EF4-FFF2-40B4-BE49-F238E27FC236}">
                <a16:creationId xmlns:a16="http://schemas.microsoft.com/office/drawing/2014/main" id="{FE0623AE-578B-4943-ACFB-2EFA3F98A5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920" y="2094512"/>
            <a:ext cx="6667319" cy="4576255"/>
          </a:xfrm>
          <a:prstGeom prst="rect">
            <a:avLst/>
          </a:prstGeom>
        </p:spPr>
      </p:pic>
    </p:spTree>
    <p:extLst>
      <p:ext uri="{BB962C8B-B14F-4D97-AF65-F5344CB8AC3E}">
        <p14:creationId xmlns:p14="http://schemas.microsoft.com/office/powerpoint/2010/main" val="224792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62CB-DFB1-4217-8B58-EA615F9C7314}"/>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39F40F02-E12D-4D22-BE12-C859838303BD}"/>
              </a:ext>
            </a:extLst>
          </p:cNvPr>
          <p:cNvSpPr>
            <a:spLocks noGrp="1"/>
          </p:cNvSpPr>
          <p:nvPr>
            <p:ph type="subTitle"/>
          </p:nvPr>
        </p:nvSpPr>
        <p:spPr>
          <a:xfrm>
            <a:off x="282790" y="-129151"/>
            <a:ext cx="8412360" cy="1907640"/>
          </a:xfrm>
        </p:spPr>
        <p:txBody>
          <a:bodyPr/>
          <a:lstStyle/>
          <a:p>
            <a:r>
              <a:rPr lang="en-US" sz="3600" dirty="0">
                <a:solidFill>
                  <a:schemeClr val="bg1"/>
                </a:solidFill>
              </a:rPr>
              <a:t>WHAT RACE WAS PREVALENTLY KILLED/SHOT?</a:t>
            </a:r>
          </a:p>
        </p:txBody>
      </p:sp>
      <p:sp>
        <p:nvSpPr>
          <p:cNvPr id="4" name="CustomShape 3">
            <a:extLst>
              <a:ext uri="{FF2B5EF4-FFF2-40B4-BE49-F238E27FC236}">
                <a16:creationId xmlns:a16="http://schemas.microsoft.com/office/drawing/2014/main" id="{79499903-11AE-4C73-8EDC-C563BA1FF1A5}"/>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5FC208F8-2B92-45A6-8656-92D35A7E4F2D}"/>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820C39D0-ECA1-456B-83F7-AF7E6CD476D5}"/>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3F6C2640-45DB-452F-8D21-8674B607F3C5}"/>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907DA9B4-04BE-4772-8128-0843305D09E2}"/>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42256855-D008-49CD-AFA8-DB376527223A}"/>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A725ADDE-2F5D-4864-B887-5B983BA46093}"/>
              </a:ext>
            </a:extLst>
          </p:cNvPr>
          <p:cNvPicPr/>
          <p:nvPr/>
        </p:nvPicPr>
        <p:blipFill>
          <a:blip r:embed="rId5"/>
          <a:stretch/>
        </p:blipFill>
        <p:spPr>
          <a:xfrm>
            <a:off x="11575150" y="42120"/>
            <a:ext cx="313560" cy="364680"/>
          </a:xfrm>
          <a:prstGeom prst="rect">
            <a:avLst/>
          </a:prstGeom>
          <a:ln>
            <a:noFill/>
          </a:ln>
        </p:spPr>
      </p:pic>
      <p:pic>
        <p:nvPicPr>
          <p:cNvPr id="12" name="Picture 11">
            <a:extLst>
              <a:ext uri="{FF2B5EF4-FFF2-40B4-BE49-F238E27FC236}">
                <a16:creationId xmlns:a16="http://schemas.microsoft.com/office/drawing/2014/main" id="{4C994A87-4F18-4F96-8C37-F8B7D9AD72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79456" y="1066144"/>
            <a:ext cx="6123744" cy="5542556"/>
          </a:xfrm>
          <a:prstGeom prst="rect">
            <a:avLst/>
          </a:prstGeom>
        </p:spPr>
      </p:pic>
    </p:spTree>
    <p:extLst>
      <p:ext uri="{BB962C8B-B14F-4D97-AF65-F5344CB8AC3E}">
        <p14:creationId xmlns:p14="http://schemas.microsoft.com/office/powerpoint/2010/main" val="380722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0AAD-887F-47D5-8700-E0CCA481597F}"/>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65F50E86-DB83-44B9-B393-6181288169E2}"/>
              </a:ext>
            </a:extLst>
          </p:cNvPr>
          <p:cNvSpPr>
            <a:spLocks noGrp="1"/>
          </p:cNvSpPr>
          <p:nvPr>
            <p:ph type="subTitle"/>
          </p:nvPr>
        </p:nvSpPr>
        <p:spPr>
          <a:xfrm>
            <a:off x="233950" y="-1"/>
            <a:ext cx="9951600" cy="1907640"/>
          </a:xfrm>
        </p:spPr>
        <p:txBody>
          <a:bodyPr/>
          <a:lstStyle/>
          <a:p>
            <a:r>
              <a:rPr lang="en-US" sz="3600" dirty="0">
                <a:solidFill>
                  <a:schemeClr val="bg1"/>
                </a:solidFill>
              </a:rPr>
              <a:t>WHAT GENDER WAS PREVALENTLY KILLED/SHOT?</a:t>
            </a:r>
          </a:p>
        </p:txBody>
      </p:sp>
      <p:sp>
        <p:nvSpPr>
          <p:cNvPr id="4" name="CustomShape 3">
            <a:extLst>
              <a:ext uri="{FF2B5EF4-FFF2-40B4-BE49-F238E27FC236}">
                <a16:creationId xmlns:a16="http://schemas.microsoft.com/office/drawing/2014/main" id="{88A10A50-6872-4482-97E1-BDE448580199}"/>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4B522ACA-4566-4A0D-9E98-1CBE8414A6F8}"/>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3D28CB36-F930-4F68-99A9-A94EEBF4916B}"/>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59518AA9-C6BF-41FC-8B8E-912EE0AE4B26}"/>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23406826-4952-45DF-A03B-95D4DE6D97A6}"/>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E6062C6C-226C-49BF-B9F4-1FC1C6B58205}"/>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F46240A2-55EB-4FD3-8AD8-E03632D6AA52}"/>
              </a:ext>
            </a:extLst>
          </p:cNvPr>
          <p:cNvPicPr/>
          <p:nvPr/>
        </p:nvPicPr>
        <p:blipFill>
          <a:blip r:embed="rId5"/>
          <a:stretch/>
        </p:blipFill>
        <p:spPr>
          <a:xfrm>
            <a:off x="11575150" y="42120"/>
            <a:ext cx="313560" cy="364680"/>
          </a:xfrm>
          <a:prstGeom prst="rect">
            <a:avLst/>
          </a:prstGeom>
          <a:ln>
            <a:noFill/>
          </a:ln>
        </p:spPr>
      </p:pic>
      <p:pic>
        <p:nvPicPr>
          <p:cNvPr id="12" name="Picture 11">
            <a:extLst>
              <a:ext uri="{FF2B5EF4-FFF2-40B4-BE49-F238E27FC236}">
                <a16:creationId xmlns:a16="http://schemas.microsoft.com/office/drawing/2014/main" id="{6FC3271C-C4EA-4879-97D2-D4BDFA0CBF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0303" y="1417321"/>
            <a:ext cx="6117284" cy="5216400"/>
          </a:xfrm>
          <a:prstGeom prst="rect">
            <a:avLst/>
          </a:prstGeom>
        </p:spPr>
      </p:pic>
    </p:spTree>
    <p:extLst>
      <p:ext uri="{BB962C8B-B14F-4D97-AF65-F5344CB8AC3E}">
        <p14:creationId xmlns:p14="http://schemas.microsoft.com/office/powerpoint/2010/main" val="405026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E7AC7-3993-44DA-975D-01BB7DA00A80}"/>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D71C2ED7-73A9-42E1-A3B4-042DFF7DBBA2}"/>
              </a:ext>
            </a:extLst>
          </p:cNvPr>
          <p:cNvSpPr>
            <a:spLocks noGrp="1"/>
          </p:cNvSpPr>
          <p:nvPr>
            <p:ph type="subTitle"/>
          </p:nvPr>
        </p:nvSpPr>
        <p:spPr>
          <a:xfrm>
            <a:off x="303290" y="-11881"/>
            <a:ext cx="9472320" cy="1907640"/>
          </a:xfrm>
        </p:spPr>
        <p:txBody>
          <a:bodyPr/>
          <a:lstStyle/>
          <a:p>
            <a:r>
              <a:rPr lang="en-US" sz="3600" dirty="0">
                <a:solidFill>
                  <a:schemeClr val="bg1"/>
                </a:solidFill>
              </a:rPr>
              <a:t>DID ANY OF THE VICTIMS SHOW SIGNS OF ATTACK?</a:t>
            </a:r>
          </a:p>
        </p:txBody>
      </p:sp>
      <p:sp>
        <p:nvSpPr>
          <p:cNvPr id="4" name="CustomShape 3">
            <a:extLst>
              <a:ext uri="{FF2B5EF4-FFF2-40B4-BE49-F238E27FC236}">
                <a16:creationId xmlns:a16="http://schemas.microsoft.com/office/drawing/2014/main" id="{54F10FD8-C7DC-472A-9B13-1A9A84F93FCC}"/>
              </a:ext>
            </a:extLst>
          </p:cNvPr>
          <p:cNvSpPr/>
          <p:nvPr/>
        </p:nvSpPr>
        <p:spPr>
          <a:xfrm>
            <a:off x="10492740" y="6274145"/>
            <a:ext cx="1690920" cy="564480"/>
          </a:xfrm>
          <a:prstGeom prst="rect">
            <a:avLst/>
          </a:prstGeom>
          <a:solidFill>
            <a:srgbClr val="25F109"/>
          </a:solidFill>
          <a:ln>
            <a:noFill/>
          </a:ln>
        </p:spPr>
        <p:style>
          <a:lnRef idx="0">
            <a:scrgbClr r="0" g="0" b="0"/>
          </a:lnRef>
          <a:fillRef idx="0">
            <a:scrgbClr r="0" g="0" b="0"/>
          </a:fillRef>
          <a:effectRef idx="0">
            <a:scrgbClr r="0" g="0" b="0"/>
          </a:effectRef>
          <a:fontRef idx="minor"/>
        </p:style>
      </p:sp>
      <p:pic>
        <p:nvPicPr>
          <p:cNvPr id="5" name="Picture 14">
            <a:extLst>
              <a:ext uri="{FF2B5EF4-FFF2-40B4-BE49-F238E27FC236}">
                <a16:creationId xmlns:a16="http://schemas.microsoft.com/office/drawing/2014/main" id="{2D64C84A-AF2E-4479-BE7D-2AC30AB39DFF}"/>
              </a:ext>
            </a:extLst>
          </p:cNvPr>
          <p:cNvPicPr/>
          <p:nvPr/>
        </p:nvPicPr>
        <p:blipFill>
          <a:blip r:embed="rId2"/>
          <a:stretch/>
        </p:blipFill>
        <p:spPr>
          <a:xfrm>
            <a:off x="10503900" y="6359400"/>
            <a:ext cx="1687320" cy="498600"/>
          </a:xfrm>
          <a:prstGeom prst="rect">
            <a:avLst/>
          </a:prstGeom>
          <a:ln>
            <a:noFill/>
          </a:ln>
        </p:spPr>
      </p:pic>
      <p:grpSp>
        <p:nvGrpSpPr>
          <p:cNvPr id="6" name="Group 1">
            <a:extLst>
              <a:ext uri="{FF2B5EF4-FFF2-40B4-BE49-F238E27FC236}">
                <a16:creationId xmlns:a16="http://schemas.microsoft.com/office/drawing/2014/main" id="{BAE4F519-A1E7-44A2-8CC6-DCCA8EAA3B71}"/>
              </a:ext>
            </a:extLst>
          </p:cNvPr>
          <p:cNvGrpSpPr/>
          <p:nvPr/>
        </p:nvGrpSpPr>
        <p:grpSpPr>
          <a:xfrm>
            <a:off x="9459360" y="360"/>
            <a:ext cx="2649960" cy="396000"/>
            <a:chOff x="9459360" y="360"/>
            <a:chExt cx="2649960" cy="396000"/>
          </a:xfrm>
        </p:grpSpPr>
        <p:sp>
          <p:nvSpPr>
            <p:cNvPr id="7" name="CustomShape 2">
              <a:extLst>
                <a:ext uri="{FF2B5EF4-FFF2-40B4-BE49-F238E27FC236}">
                  <a16:creationId xmlns:a16="http://schemas.microsoft.com/office/drawing/2014/main" id="{526372DA-5913-4035-B07D-4C271AE963DC}"/>
                </a:ext>
              </a:extLst>
            </p:cNvPr>
            <p:cNvSpPr/>
            <p:nvPr/>
          </p:nvSpPr>
          <p:spPr>
            <a:xfrm rot="10800000">
              <a:off x="9459360" y="0"/>
              <a:ext cx="2649960" cy="396000"/>
            </a:xfrm>
            <a:prstGeom prst="round2SameRect">
              <a:avLst>
                <a:gd name="adj1" fmla="val 16667"/>
                <a:gd name="adj2" fmla="val 0"/>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8" name="Picture 10">
              <a:extLst>
                <a:ext uri="{FF2B5EF4-FFF2-40B4-BE49-F238E27FC236}">
                  <a16:creationId xmlns:a16="http://schemas.microsoft.com/office/drawing/2014/main" id="{2814EF1D-85DA-483B-A9D9-97DA6122E84D}"/>
                </a:ext>
              </a:extLst>
            </p:cNvPr>
            <p:cNvPicPr/>
            <p:nvPr/>
          </p:nvPicPr>
          <p:blipFill>
            <a:blip r:embed="rId3"/>
            <a:srcRect t="4875" b="36583"/>
            <a:stretch/>
          </p:blipFill>
          <p:spPr>
            <a:xfrm>
              <a:off x="9559800" y="42120"/>
              <a:ext cx="766080" cy="311760"/>
            </a:xfrm>
            <a:prstGeom prst="rect">
              <a:avLst/>
            </a:prstGeom>
            <a:ln>
              <a:noFill/>
            </a:ln>
          </p:spPr>
        </p:pic>
      </p:grpSp>
      <p:pic>
        <p:nvPicPr>
          <p:cNvPr id="9" name="Picture 11">
            <a:extLst>
              <a:ext uri="{FF2B5EF4-FFF2-40B4-BE49-F238E27FC236}">
                <a16:creationId xmlns:a16="http://schemas.microsoft.com/office/drawing/2014/main" id="{2227121B-7184-4468-B573-E113EEA41C54}"/>
              </a:ext>
            </a:extLst>
          </p:cNvPr>
          <p:cNvPicPr/>
          <p:nvPr/>
        </p:nvPicPr>
        <p:blipFill>
          <a:blip r:embed="rId4"/>
          <a:stretch/>
        </p:blipFill>
        <p:spPr>
          <a:xfrm>
            <a:off x="10415590" y="0"/>
            <a:ext cx="929520" cy="464760"/>
          </a:xfrm>
          <a:prstGeom prst="rect">
            <a:avLst/>
          </a:prstGeom>
          <a:ln>
            <a:noFill/>
          </a:ln>
        </p:spPr>
      </p:pic>
      <p:pic>
        <p:nvPicPr>
          <p:cNvPr id="10" name="Picture 12">
            <a:extLst>
              <a:ext uri="{FF2B5EF4-FFF2-40B4-BE49-F238E27FC236}">
                <a16:creationId xmlns:a16="http://schemas.microsoft.com/office/drawing/2014/main" id="{1E95D2AB-83B8-4F72-BA8B-4D198278D914}"/>
              </a:ext>
            </a:extLst>
          </p:cNvPr>
          <p:cNvPicPr/>
          <p:nvPr/>
        </p:nvPicPr>
        <p:blipFill>
          <a:blip r:embed="rId5"/>
          <a:stretch/>
        </p:blipFill>
        <p:spPr>
          <a:xfrm>
            <a:off x="11575150" y="42120"/>
            <a:ext cx="313560" cy="364680"/>
          </a:xfrm>
          <a:prstGeom prst="rect">
            <a:avLst/>
          </a:prstGeom>
          <a:ln>
            <a:noFill/>
          </a:ln>
        </p:spPr>
      </p:pic>
      <p:pic>
        <p:nvPicPr>
          <p:cNvPr id="12" name="Picture 11">
            <a:extLst>
              <a:ext uri="{FF2B5EF4-FFF2-40B4-BE49-F238E27FC236}">
                <a16:creationId xmlns:a16="http://schemas.microsoft.com/office/drawing/2014/main" id="{A6E37C74-00DE-44D2-8B95-F02689251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5479" y="1317915"/>
            <a:ext cx="5091801" cy="5406110"/>
          </a:xfrm>
          <a:prstGeom prst="rect">
            <a:avLst/>
          </a:prstGeom>
        </p:spPr>
      </p:pic>
    </p:spTree>
    <p:extLst>
      <p:ext uri="{BB962C8B-B14F-4D97-AF65-F5344CB8AC3E}">
        <p14:creationId xmlns:p14="http://schemas.microsoft.com/office/powerpoint/2010/main" val="7852153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5507E"/>
      </a:dk2>
      <a:lt2>
        <a:srgbClr val="28ACE2"/>
      </a:lt2>
      <a:accent1>
        <a:srgbClr val="C7890F"/>
      </a:accent1>
      <a:accent2>
        <a:srgbClr val="8AA36E"/>
      </a:accent2>
      <a:accent3>
        <a:srgbClr val="218DB9"/>
      </a:accent3>
      <a:accent4>
        <a:srgbClr val="054F7D"/>
      </a:accent4>
      <a:accent5>
        <a:srgbClr val="28ACE2"/>
      </a:accent5>
      <a:accent6>
        <a:srgbClr val="E08366"/>
      </a:accent6>
      <a:hlink>
        <a:srgbClr val="8AA36E"/>
      </a:hlink>
      <a:folHlink>
        <a:srgbClr val="8AA36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1205</TotalTime>
  <Words>460</Words>
  <Application>Microsoft Office PowerPoint</Application>
  <PresentationFormat>Widescreen</PresentationFormat>
  <Paragraphs>41</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US Police Shootings Group 3 </vt:lpstr>
      <vt:lpstr>The police shooting were all acts of racism </vt:lpstr>
      <vt:lpstr> What type of ammunition was mostly used? In what manner were the victims killed? What race was prevalently killed/shot? What gender was prevalently shot/killed? Did any of the victims try to run away from the scene ? Did an of the victims show signs of mental illness?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These among other insights from the data point to the huge  possibility of racism not being the underlying cause of these shootings or killings since most whites were killed than the blacks in the US </vt:lpstr>
      <vt:lpstr>We would need to get more data on the shootings in US so as to be able to determine the actual cause</vt:lpstr>
      <vt:lpstr>From our hypothesis, racism is not the actual cause of shootings in the US given the little information we have on the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shujaaz</dc:title>
  <dc:subject/>
  <dc:creator>Wendel Laryea</dc:creator>
  <dc:description/>
  <cp:lastModifiedBy>Bernard Kwesi Antwi</cp:lastModifiedBy>
  <cp:revision>258</cp:revision>
  <dcterms:created xsi:type="dcterms:W3CDTF">2020-09-22T12:32:06Z</dcterms:created>
  <dcterms:modified xsi:type="dcterms:W3CDTF">2021-11-06T05:23:46Z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0x0101006E03990679AD2143B390CE3F3DCAFD02</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4</vt:i4>
  </property>
</Properties>
</file>